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2"/>
  </p:notesMasterIdLst>
  <p:sldIdLst>
    <p:sldId id="281" r:id="rId3"/>
    <p:sldId id="324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47" r:id="rId18"/>
    <p:sldId id="319" r:id="rId19"/>
    <p:sldId id="325" r:id="rId20"/>
    <p:sldId id="271" r:id="rId21"/>
    <p:sldId id="272" r:id="rId22"/>
    <p:sldId id="327" r:id="rId23"/>
    <p:sldId id="329" r:id="rId24"/>
    <p:sldId id="330" r:id="rId25"/>
    <p:sldId id="333" r:id="rId26"/>
    <p:sldId id="341" r:id="rId27"/>
    <p:sldId id="343" r:id="rId28"/>
    <p:sldId id="345" r:id="rId29"/>
    <p:sldId id="334" r:id="rId30"/>
    <p:sldId id="336" r:id="rId31"/>
  </p:sldIdLst>
  <p:sldSz cx="9144000" cy="6858000" type="screen4x3"/>
  <p:notesSz cx="6858000" cy="9144000"/>
  <p:defaultTextStyle>
    <a:defPPr>
      <a:defRPr lang="hr-HR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99FF33"/>
    <a:srgbClr val="66CCFF"/>
    <a:srgbClr val="0066FF"/>
    <a:srgbClr val="6699FF"/>
    <a:srgbClr val="FFFF00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" Type="http://schemas.openxmlformats.org/officeDocument/2006/relationships/slide" Target="slides/slide1.xml" /><Relationship Id="rId21" Type="http://schemas.openxmlformats.org/officeDocument/2006/relationships/slide" Target="slides/slide19.xml" /><Relationship Id="rId34" Type="http://schemas.openxmlformats.org/officeDocument/2006/relationships/viewProps" Target="viewProps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presProps" Target="pres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slide" Target="slides/slide27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notesMaster" Target="notesMasters/notesMaster1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36" Type="http://schemas.openxmlformats.org/officeDocument/2006/relationships/tableStyles" Target="tableStyles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slide" Target="slides/slide29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slide" Target="slides/slide28.xml" /><Relationship Id="rId35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1CD890-CF5E-4F6A-BE2F-4F2DD77C35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r-B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F23B55-8267-414F-9473-2A0B49025DB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9AA7702-7265-4F5E-BF7C-7ABD827CA511}" type="datetimeFigureOut">
              <a:rPr lang="hr-BA"/>
              <a:pPr>
                <a:defRPr/>
              </a:pPr>
              <a:t>4. 6. 2021.</a:t>
            </a:fld>
            <a:endParaRPr lang="hr-BA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D163E63-85E7-4455-928F-3D42AFD8A7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BA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BC1F737-4D50-4A33-9DB3-84DE4E1A1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BA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B3A45-AA90-4D16-9464-325E483B91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r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2963C-3DE1-4319-A8CC-862813844A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53E637-0F61-4387-B380-0196FE501630}" type="slidenum">
              <a:rPr lang="hr-BA" altLang="en-US"/>
              <a:pPr>
                <a:defRPr/>
              </a:pPr>
              <a:t>‹#›</a:t>
            </a:fld>
            <a:endParaRPr lang="hr-B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F0C9FC34-5AC9-44C9-85BF-B5376C1108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55A684E-99B5-4F35-AE11-4DEF4D7BA79D}" type="slidenum">
              <a:rPr lang="en-US" altLang="sr-Latn-RS" sz="1200" smtClean="0"/>
              <a:pPr/>
              <a:t>17</a:t>
            </a:fld>
            <a:endParaRPr lang="en-US" altLang="sr-Latn-RS" sz="12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E6C1A6A4-B883-40EE-BEBF-6ADB5526E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F7FDB635-B7D2-4715-BD57-5BF579EB09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sr-Latn-R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DC8757-AE33-472D-A116-39443C97EF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D033E9-D586-4671-9FE9-5E8763FC4D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E3D506-741E-48F4-8A51-1DA9068335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2A703-CECA-4992-83E9-68ACDE3C26C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805013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907F20-7A09-4818-867C-FAEFC8B933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2F99F7-811B-4DF0-B162-DE3A21D0DE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49280A-5771-4258-858C-77F06229C0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DF5BA-B58D-426D-A61F-B0E0754977F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353853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38F7D2-D2DF-4286-AC33-17E16A8D76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2B24EC-35C7-4A3D-8FCE-6B0EAA459A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FF14B0-7242-473A-B887-E1ED0CF276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803E9-41CA-429E-A28D-20DD99ABC0A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08875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1A636E-020C-477C-8641-FDEEDA5FEA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2FDD19-F1A2-43BC-AD24-F20CAFF2B9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F8C778-64A8-47A0-87B5-9A063FD6CD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5FEEC-5270-46F6-84A8-0090F597214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33113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1AD7F-7A7C-4371-874F-F467DA5BE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0AC2EB6F-E7DF-4F1F-956C-10A1D52563A5}" type="datetimeFigureOut">
              <a:rPr lang="bs-Latn-BA"/>
              <a:pPr>
                <a:defRPr/>
              </a:pPr>
              <a:t>4.6.2021.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DC8E5-39C8-4BC3-ADC9-2B5A86235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783B-94BD-42AA-8C88-A814F6ABB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FDA950-EE88-43D7-8824-75A1D46FBAF9}" type="slidenum">
              <a:rPr lang="bs-Latn-BA" altLang="sr-Latn-RS"/>
              <a:pPr>
                <a:defRPr/>
              </a:pPr>
              <a:t>‹#›</a:t>
            </a:fld>
            <a:endParaRPr lang="bs-Latn-BA" altLang="sr-Latn-RS"/>
          </a:p>
        </p:txBody>
      </p:sp>
    </p:spTree>
    <p:extLst>
      <p:ext uri="{BB962C8B-B14F-4D97-AF65-F5344CB8AC3E}">
        <p14:creationId xmlns:p14="http://schemas.microsoft.com/office/powerpoint/2010/main" val="194592207"/>
      </p:ext>
    </p:extLst>
  </p:cSld>
  <p:clrMapOvr>
    <a:masterClrMapping/>
  </p:clrMapOvr>
  <p:transition spd="slow">
    <p:strip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2A21D-FB5F-4140-8E25-CDE46C9E1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771C552A-3664-4FBD-AE4B-ED2224E41A86}" type="datetimeFigureOut">
              <a:rPr lang="bs-Latn-BA"/>
              <a:pPr>
                <a:defRPr/>
              </a:pPr>
              <a:t>4.6.2021.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88F04-CC0D-45ED-A011-F1F176B69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B4B53-A1F5-4BC1-8A6A-0B72ED564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19F0B-658E-4708-8A1D-562535EAC13C}" type="slidenum">
              <a:rPr lang="bs-Latn-BA" altLang="sr-Latn-RS"/>
              <a:pPr>
                <a:defRPr/>
              </a:pPr>
              <a:t>‹#›</a:t>
            </a:fld>
            <a:endParaRPr lang="bs-Latn-BA" altLang="sr-Latn-RS"/>
          </a:p>
        </p:txBody>
      </p:sp>
    </p:spTree>
    <p:extLst>
      <p:ext uri="{BB962C8B-B14F-4D97-AF65-F5344CB8AC3E}">
        <p14:creationId xmlns:p14="http://schemas.microsoft.com/office/powerpoint/2010/main" val="491843333"/>
      </p:ext>
    </p:extLst>
  </p:cSld>
  <p:clrMapOvr>
    <a:masterClrMapping/>
  </p:clrMapOvr>
  <p:transition spd="slow">
    <p:strip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9CADD-39AA-4200-B353-264D53670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30203A5E-E6E2-4463-A4D0-7300D5DB4212}" type="datetimeFigureOut">
              <a:rPr lang="bs-Latn-BA"/>
              <a:pPr>
                <a:defRPr/>
              </a:pPr>
              <a:t>4.6.2021.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6EE86-4A24-4CEA-903D-A689ADA4F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8B49D-BE6B-4E8A-9EA3-BCE73723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AD54B4D-1EC9-4BB7-9177-40D2DD41AC00}" type="slidenum">
              <a:rPr lang="bs-Latn-BA" altLang="sr-Latn-RS"/>
              <a:pPr>
                <a:defRPr/>
              </a:pPr>
              <a:t>‹#›</a:t>
            </a:fld>
            <a:endParaRPr lang="bs-Latn-BA" altLang="sr-Latn-RS"/>
          </a:p>
        </p:txBody>
      </p:sp>
    </p:spTree>
    <p:extLst>
      <p:ext uri="{BB962C8B-B14F-4D97-AF65-F5344CB8AC3E}">
        <p14:creationId xmlns:p14="http://schemas.microsoft.com/office/powerpoint/2010/main" val="3821253717"/>
      </p:ext>
    </p:extLst>
  </p:cSld>
  <p:clrMapOvr>
    <a:masterClrMapping/>
  </p:clrMapOvr>
  <p:transition spd="slow">
    <p:strip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88F3F-D7A4-4F73-AB11-2BBF35567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9137A528-997A-41EA-8267-BD8B49D9DF3F}" type="datetimeFigureOut">
              <a:rPr lang="bs-Latn-BA"/>
              <a:pPr>
                <a:defRPr/>
              </a:pPr>
              <a:t>4.6.2021.</a:t>
            </a:fld>
            <a:endParaRPr lang="bs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9394A-CF5C-4CF4-A046-74F4452E3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9EA71-E4B8-496C-94B7-95BE4215C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583DC85-2C5F-46A1-A794-562E245A5945}" type="slidenum">
              <a:rPr lang="bs-Latn-BA" altLang="sr-Latn-RS"/>
              <a:pPr>
                <a:defRPr/>
              </a:pPr>
              <a:t>‹#›</a:t>
            </a:fld>
            <a:endParaRPr lang="bs-Latn-BA" altLang="sr-Latn-RS"/>
          </a:p>
        </p:txBody>
      </p:sp>
    </p:spTree>
    <p:extLst>
      <p:ext uri="{BB962C8B-B14F-4D97-AF65-F5344CB8AC3E}">
        <p14:creationId xmlns:p14="http://schemas.microsoft.com/office/powerpoint/2010/main" val="1856766822"/>
      </p:ext>
    </p:extLst>
  </p:cSld>
  <p:clrMapOvr>
    <a:masterClrMapping/>
  </p:clrMapOvr>
  <p:transition spd="slow">
    <p:strips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E3F2E-30C5-4CBE-912B-75382D8D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42ED296D-6B71-4CD0-94D9-F1C336E5EBCB}" type="datetimeFigureOut">
              <a:rPr lang="bs-Latn-BA"/>
              <a:pPr>
                <a:defRPr/>
              </a:pPr>
              <a:t>4.6.2021.</a:t>
            </a:fld>
            <a:endParaRPr lang="bs-Latn-B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34EAA2-880E-43AE-810A-E6F52377D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72695-EBFA-4134-B7BD-65A6E61F0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1802AA-BB76-45E0-8DAD-016366A2D0C8}" type="slidenum">
              <a:rPr lang="bs-Latn-BA" altLang="sr-Latn-RS"/>
              <a:pPr>
                <a:defRPr/>
              </a:pPr>
              <a:t>‹#›</a:t>
            </a:fld>
            <a:endParaRPr lang="bs-Latn-BA" altLang="sr-Latn-RS"/>
          </a:p>
        </p:txBody>
      </p:sp>
    </p:spTree>
    <p:extLst>
      <p:ext uri="{BB962C8B-B14F-4D97-AF65-F5344CB8AC3E}">
        <p14:creationId xmlns:p14="http://schemas.microsoft.com/office/powerpoint/2010/main" val="1070680546"/>
      </p:ext>
    </p:extLst>
  </p:cSld>
  <p:clrMapOvr>
    <a:masterClrMapping/>
  </p:clrMapOvr>
  <p:transition spd="slow">
    <p:strips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D535D-E51F-4A01-A180-EE9B9B5B3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670880AD-31E0-4B52-A3C3-185BBD2BA706}" type="datetimeFigureOut">
              <a:rPr lang="bs-Latn-BA"/>
              <a:pPr>
                <a:defRPr/>
              </a:pPr>
              <a:t>4.6.2021.</a:t>
            </a:fld>
            <a:endParaRPr lang="bs-Latn-B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763272-7768-4DA3-B576-7F066D121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2072C-0D90-44A5-8D38-9D666FE0C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9C57F3-6A79-4111-8E1A-61821551F71E}" type="slidenum">
              <a:rPr lang="bs-Latn-BA" altLang="sr-Latn-RS"/>
              <a:pPr>
                <a:defRPr/>
              </a:pPr>
              <a:t>‹#›</a:t>
            </a:fld>
            <a:endParaRPr lang="bs-Latn-BA" altLang="sr-Latn-RS"/>
          </a:p>
        </p:txBody>
      </p:sp>
    </p:spTree>
    <p:extLst>
      <p:ext uri="{BB962C8B-B14F-4D97-AF65-F5344CB8AC3E}">
        <p14:creationId xmlns:p14="http://schemas.microsoft.com/office/powerpoint/2010/main" val="4005045048"/>
      </p:ext>
    </p:extLst>
  </p:cSld>
  <p:clrMapOvr>
    <a:masterClrMapping/>
  </p:clrMapOvr>
  <p:transition spd="slow">
    <p:strips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4BBC1-9862-4764-8E32-D16F3E760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0F03805B-848C-4B95-8A6F-8B89AFD9683B}" type="datetimeFigureOut">
              <a:rPr lang="bs-Latn-BA"/>
              <a:pPr>
                <a:defRPr/>
              </a:pPr>
              <a:t>4.6.2021.</a:t>
            </a:fld>
            <a:endParaRPr lang="bs-Latn-B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9324B2-FE32-445D-893B-35D9586F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C6CEC-A65E-4E94-A804-99300A99A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66C32F-3CFD-4E2D-9376-89E9FBD6E925}" type="slidenum">
              <a:rPr lang="bs-Latn-BA" altLang="sr-Latn-RS"/>
              <a:pPr>
                <a:defRPr/>
              </a:pPr>
              <a:t>‹#›</a:t>
            </a:fld>
            <a:endParaRPr lang="bs-Latn-BA" altLang="sr-Latn-RS"/>
          </a:p>
        </p:txBody>
      </p:sp>
    </p:spTree>
    <p:extLst>
      <p:ext uri="{BB962C8B-B14F-4D97-AF65-F5344CB8AC3E}">
        <p14:creationId xmlns:p14="http://schemas.microsoft.com/office/powerpoint/2010/main" val="932204896"/>
      </p:ext>
    </p:extLst>
  </p:cSld>
  <p:clrMapOvr>
    <a:masterClrMapping/>
  </p:clrMapOvr>
  <p:transition spd="slow">
    <p:strip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201DE7-9669-4F42-8671-7B7B42F015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945FDA-9239-4DB4-90C8-5601BECA91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59783D-DB94-4DA4-8473-E345576BAF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AE333-1DC2-4739-9586-46769E9946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72130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1D035-48C5-436F-97FB-23458B2FC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AE2BA1E3-F177-496B-9B4B-667F699652ED}" type="datetimeFigureOut">
              <a:rPr lang="bs-Latn-BA"/>
              <a:pPr>
                <a:defRPr/>
              </a:pPr>
              <a:t>4.6.2021.</a:t>
            </a:fld>
            <a:endParaRPr lang="bs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950F2-EE64-463F-9C2F-CF2DF6409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BED29-346A-4385-9F48-6FDA3B8DA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E1454C-7688-4677-8D7E-DF66F1FA4E75}" type="slidenum">
              <a:rPr lang="bs-Latn-BA" altLang="sr-Latn-RS"/>
              <a:pPr>
                <a:defRPr/>
              </a:pPr>
              <a:t>‹#›</a:t>
            </a:fld>
            <a:endParaRPr lang="bs-Latn-BA" altLang="sr-Latn-RS"/>
          </a:p>
        </p:txBody>
      </p:sp>
    </p:spTree>
    <p:extLst>
      <p:ext uri="{BB962C8B-B14F-4D97-AF65-F5344CB8AC3E}">
        <p14:creationId xmlns:p14="http://schemas.microsoft.com/office/powerpoint/2010/main" val="2955052306"/>
      </p:ext>
    </p:extLst>
  </p:cSld>
  <p:clrMapOvr>
    <a:masterClrMapping/>
  </p:clrMapOvr>
  <p:transition spd="slow">
    <p:strips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23271-A35C-4BA6-906E-FC23A7069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769FED31-DF53-480B-BF48-884412526B2A}" type="datetimeFigureOut">
              <a:rPr lang="bs-Latn-BA"/>
              <a:pPr>
                <a:defRPr/>
              </a:pPr>
              <a:t>4.6.2021.</a:t>
            </a:fld>
            <a:endParaRPr lang="bs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DE9AF-0C32-4EF3-93FB-843D89737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FFF14-24ED-4D0B-A0C2-E18D614E1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BF1F5CE-FACB-4D3A-8413-162DC41DD066}" type="slidenum">
              <a:rPr lang="bs-Latn-BA" altLang="sr-Latn-RS"/>
              <a:pPr>
                <a:defRPr/>
              </a:pPr>
              <a:t>‹#›</a:t>
            </a:fld>
            <a:endParaRPr lang="bs-Latn-BA" altLang="sr-Latn-RS"/>
          </a:p>
        </p:txBody>
      </p:sp>
    </p:spTree>
    <p:extLst>
      <p:ext uri="{BB962C8B-B14F-4D97-AF65-F5344CB8AC3E}">
        <p14:creationId xmlns:p14="http://schemas.microsoft.com/office/powerpoint/2010/main" val="1674512291"/>
      </p:ext>
    </p:extLst>
  </p:cSld>
  <p:clrMapOvr>
    <a:masterClrMapping/>
  </p:clrMapOvr>
  <p:transition spd="slow">
    <p:strips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A46D7-BAF4-405E-8912-8A9879452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059B827B-FAA2-4F60-817A-A46616E39EDF}" type="datetimeFigureOut">
              <a:rPr lang="bs-Latn-BA"/>
              <a:pPr>
                <a:defRPr/>
              </a:pPr>
              <a:t>4.6.2021.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0B93A-78A8-4290-8EA3-EFB6DD12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4DFE9-F320-47EA-836E-F31B321C6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2C2B9C-5555-4337-B539-105BD32FD19B}" type="slidenum">
              <a:rPr lang="bs-Latn-BA" altLang="sr-Latn-RS"/>
              <a:pPr>
                <a:defRPr/>
              </a:pPr>
              <a:t>‹#›</a:t>
            </a:fld>
            <a:endParaRPr lang="bs-Latn-BA" altLang="sr-Latn-RS"/>
          </a:p>
        </p:txBody>
      </p:sp>
    </p:spTree>
    <p:extLst>
      <p:ext uri="{BB962C8B-B14F-4D97-AF65-F5344CB8AC3E}">
        <p14:creationId xmlns:p14="http://schemas.microsoft.com/office/powerpoint/2010/main" val="2536079743"/>
      </p:ext>
    </p:extLst>
  </p:cSld>
  <p:clrMapOvr>
    <a:masterClrMapping/>
  </p:clrMapOvr>
  <p:transition spd="slow">
    <p:strips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D1405-82FE-4D91-BC5E-645FDFEB4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C6DEF073-3AC3-46E5-8C4E-DE3EE0BCFC2A}" type="datetimeFigureOut">
              <a:rPr lang="bs-Latn-BA"/>
              <a:pPr>
                <a:defRPr/>
              </a:pPr>
              <a:t>4.6.2021.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70C18-65B9-4B59-BB01-A8247A928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88107-B603-44E0-8E23-9F38014E5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8CC959-72D2-47F2-8F81-0645449AD52E}" type="slidenum">
              <a:rPr lang="bs-Latn-BA" altLang="sr-Latn-RS"/>
              <a:pPr>
                <a:defRPr/>
              </a:pPr>
              <a:t>‹#›</a:t>
            </a:fld>
            <a:endParaRPr lang="bs-Latn-BA" altLang="sr-Latn-RS"/>
          </a:p>
        </p:txBody>
      </p:sp>
    </p:spTree>
    <p:extLst>
      <p:ext uri="{BB962C8B-B14F-4D97-AF65-F5344CB8AC3E}">
        <p14:creationId xmlns:p14="http://schemas.microsoft.com/office/powerpoint/2010/main" val="661089730"/>
      </p:ext>
    </p:extLst>
  </p:cSld>
  <p:clrMapOvr>
    <a:masterClrMapping/>
  </p:clrMapOvr>
  <p:transition spd="slow"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16057B-A5BD-4A8E-9014-E5C382A8A6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17D655-FA1F-4240-BC50-0495083E64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8717A6-445A-4689-A256-BD6EF2851F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DB018-10FD-430F-8206-7FB95F52DCA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9895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D3B1F-CAAC-4762-8FB1-6CBC1F5A27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BC8C7C-4C75-4176-B987-205182876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D4544B-A3BC-4952-9A88-AFCB474090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A95F2-5563-493A-9BDE-896DF015B75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9709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46A356B-B0BE-456F-A77B-92F8798017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5BF2CB5-2E69-420B-A8E2-6528BC3EFD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451B5D-B28E-4291-9F48-CCDC06508D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3C524-AE1F-4B44-A4CD-B1DD4159E876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1742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9CAC3EA-13EC-4F36-8129-317F87AEAE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DFE40B-14F8-4710-B6AC-D924E6CF73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63C0D4A-452A-4C00-8F79-9559074DE1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69130-EC99-4FFD-B16A-7DB983F5EA4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47612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8E8F456-2063-44C2-A6F2-39C59A47E0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DAB8EC9-BD86-4A5B-940E-852EA8824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962939-6840-4957-AC71-B71CD680A8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D0CDD-83BA-4F53-B701-A60AAE3762B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69456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BB4D7C-0570-405D-97C9-332FA50BE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278CDA-F0D0-46F8-96E6-BE896F90AC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AB7544-E7BF-4F64-A427-40CFBC5BFD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724F4-8E3B-4DA4-AF1E-F1E64B4C3116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7208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9BB1A1-AC26-4915-9948-4C85779BCF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168F8B-AC86-4906-9726-D20FB0583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956B7E-E172-4068-8A12-E0708D19DB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1E929-6933-48F7-95B8-C12547B3440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855568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 /><Relationship Id="rId3" Type="http://schemas.openxmlformats.org/officeDocument/2006/relationships/slideLayout" Target="../slideLayouts/slideLayout15.xml" /><Relationship Id="rId7" Type="http://schemas.openxmlformats.org/officeDocument/2006/relationships/slideLayout" Target="../slideLayouts/slideLayout19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4.xml" /><Relationship Id="rId1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8.xml" /><Relationship Id="rId11" Type="http://schemas.openxmlformats.org/officeDocument/2006/relationships/slideLayout" Target="../slideLayouts/slideLayout23.xml" /><Relationship Id="rId5" Type="http://schemas.openxmlformats.org/officeDocument/2006/relationships/slideLayout" Target="../slideLayouts/slideLayout17.xml" /><Relationship Id="rId10" Type="http://schemas.openxmlformats.org/officeDocument/2006/relationships/slideLayout" Target="../slideLayouts/slideLayout22.xml" /><Relationship Id="rId4" Type="http://schemas.openxmlformats.org/officeDocument/2006/relationships/slideLayout" Target="../slideLayouts/slideLayout16.xml" /><Relationship Id="rId9" Type="http://schemas.openxmlformats.org/officeDocument/2006/relationships/slideLayout" Target="../slideLayouts/slideLayout2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48EC0AB-CF03-4C5E-AA8F-31CFF2EED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E90C488-87AF-454E-85B7-C4D5CE4F1C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Click to edit Master text styles</a:t>
            </a:r>
          </a:p>
          <a:p>
            <a:pPr lvl="1"/>
            <a:r>
              <a:rPr lang="hr-HR" altLang="sr-Latn-RS"/>
              <a:t>Second level</a:t>
            </a:r>
          </a:p>
          <a:p>
            <a:pPr lvl="2"/>
            <a:r>
              <a:rPr lang="hr-HR" altLang="sr-Latn-RS"/>
              <a:t>Third level</a:t>
            </a:r>
          </a:p>
          <a:p>
            <a:pPr lvl="3"/>
            <a:r>
              <a:rPr lang="hr-HR" altLang="sr-Latn-RS"/>
              <a:t>Fourth level</a:t>
            </a:r>
          </a:p>
          <a:p>
            <a:pPr lvl="4"/>
            <a:r>
              <a:rPr lang="hr-HR" altLang="sr-Latn-R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F35148C-76B4-4724-90A1-57168CFA86C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0BB275D-5AF9-4A2E-84BA-423B6308E2F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22D08C4-078E-412E-B68E-2B3F3997A30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37B479C-94F6-47BB-B2C5-C3B0CA5064D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464A94AF-5A67-4952-A784-BF88763C885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30D3FA35-E228-452B-BD99-38557466DB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89948-562A-46A8-84BE-86045D3240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0F89683B-9EB9-4E88-B91B-36400017D660}" type="datetimeFigureOut">
              <a:rPr lang="bs-Latn-BA"/>
              <a:pPr>
                <a:defRPr/>
              </a:pPr>
              <a:t>4.6.2021.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7465C-63CD-44C6-AA2A-427B9DA71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86FDC-955F-47EF-8A5D-7CB23040A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896FA4B-C710-430D-878A-79E8EF86B2D5}" type="slidenum">
              <a:rPr lang="bs-Latn-BA" altLang="sr-Latn-RS"/>
              <a:pPr>
                <a:defRPr/>
              </a:pPr>
              <a:t>‹#›</a:t>
            </a:fld>
            <a:endParaRPr lang="bs-Latn-BA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 spd="slow">
    <p:strips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1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5.png" /><Relationship Id="rId4" Type="http://schemas.openxmlformats.org/officeDocument/2006/relationships/image" Target="../media/image14.jpeg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1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1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14.xml" /><Relationship Id="rId4" Type="http://schemas.openxmlformats.org/officeDocument/2006/relationships/image" Target="../media/image21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28.jpe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33.jpeg" /><Relationship Id="rId5" Type="http://schemas.openxmlformats.org/officeDocument/2006/relationships/image" Target="../media/image32.jpeg" /><Relationship Id="rId4" Type="http://schemas.openxmlformats.org/officeDocument/2006/relationships/image" Target="../media/image31.jpe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7" Type="http://schemas.openxmlformats.org/officeDocument/2006/relationships/image" Target="../media/image39.png" /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8.png" /><Relationship Id="rId5" Type="http://schemas.openxmlformats.org/officeDocument/2006/relationships/image" Target="../media/image37.png" /><Relationship Id="rId4" Type="http://schemas.openxmlformats.org/officeDocument/2006/relationships/image" Target="../media/image36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027B6AE3-A396-48A2-AD7A-3C0C04512D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hr-BA" altLang="sr-Latn-RS"/>
          </a:p>
        </p:txBody>
      </p:sp>
      <p:sp>
        <p:nvSpPr>
          <p:cNvPr id="15363" name="Subtitle 2">
            <a:extLst>
              <a:ext uri="{FF2B5EF4-FFF2-40B4-BE49-F238E27FC236}">
                <a16:creationId xmlns:a16="http://schemas.microsoft.com/office/drawing/2014/main" id="{4C109371-B5F8-42EA-803C-244A8B8989F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hr-BA" altLang="sr-Latn-RS"/>
          </a:p>
        </p:txBody>
      </p:sp>
      <p:pic>
        <p:nvPicPr>
          <p:cNvPr id="4" name="Picture 3" descr="P1010234.JPG">
            <a:extLst>
              <a:ext uri="{FF2B5EF4-FFF2-40B4-BE49-F238E27FC236}">
                <a16:creationId xmlns:a16="http://schemas.microsoft.com/office/drawing/2014/main" id="{E4B8586C-1F9C-4C94-92F6-F05AB657DE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9824"/>
          <a:stretch>
            <a:fillRect/>
          </a:stretch>
        </p:blipFill>
        <p:spPr>
          <a:xfrm>
            <a:off x="428625" y="357188"/>
            <a:ext cx="8175625" cy="6167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365" name="TextBox 5">
            <a:extLst>
              <a:ext uri="{FF2B5EF4-FFF2-40B4-BE49-F238E27FC236}">
                <a16:creationId xmlns:a16="http://schemas.microsoft.com/office/drawing/2014/main" id="{896F2F71-4E85-4074-90EF-B0FDF1273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428750"/>
            <a:ext cx="57610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>
                <a:solidFill>
                  <a:schemeClr val="bg1"/>
                </a:solidFill>
              </a:rPr>
              <a:t>JU MS GRAĐEVINSKO GEODETSKA  ŠKOLA  TUZLA</a:t>
            </a:r>
            <a:endParaRPr lang="hr-BA" altLang="sr-Latn-RS"/>
          </a:p>
        </p:txBody>
      </p:sp>
      <p:sp>
        <p:nvSpPr>
          <p:cNvPr id="15366" name="TextBox 7">
            <a:extLst>
              <a:ext uri="{FF2B5EF4-FFF2-40B4-BE49-F238E27FC236}">
                <a16:creationId xmlns:a16="http://schemas.microsoft.com/office/drawing/2014/main" id="{A8352E62-94AF-4131-9D97-6254B9372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38" y="3311525"/>
            <a:ext cx="60134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solidFill>
                  <a:schemeClr val="bg1"/>
                </a:solidFill>
              </a:rPr>
              <a:t>Smjer: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 b="1">
                <a:solidFill>
                  <a:schemeClr val="bg1"/>
                </a:solidFill>
              </a:rPr>
              <a:t>TEHNIČAR  GEODEZIJE  I  GEOINFORMATIKE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DE6966E-7D78-4355-9EAC-B82C9158BE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hr-HR" altLang="sr-Latn-RS">
                <a:solidFill>
                  <a:srgbClr val="FFFF00"/>
                </a:solidFill>
              </a:rPr>
              <a:t>PRIMJENA  RAČUNARA  U  GEODEZIJI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E3857B3-7FAD-49C5-91D8-18229EC65F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628775"/>
            <a:ext cx="6202363" cy="4525963"/>
          </a:xfrm>
        </p:spPr>
        <p:txBody>
          <a:bodyPr/>
          <a:lstStyle/>
          <a:p>
            <a:pPr eaLnBrk="1" hangingPunct="1"/>
            <a:endParaRPr lang="hr-HR" altLang="sr-Latn-RS" sz="2800"/>
          </a:p>
          <a:p>
            <a:pPr eaLnBrk="1" hangingPunct="1"/>
            <a:r>
              <a:rPr lang="hr-HR" altLang="sr-Latn-RS" sz="2800">
                <a:solidFill>
                  <a:srgbClr val="FFFF00"/>
                </a:solidFill>
              </a:rPr>
              <a:t>Računanje i obrada podataka iz područja niže geodezije.</a:t>
            </a:r>
          </a:p>
          <a:p>
            <a:pPr eaLnBrk="1" hangingPunct="1"/>
            <a:endParaRPr lang="hr-HR" altLang="sr-Latn-RS" sz="2800">
              <a:solidFill>
                <a:srgbClr val="FFFF00"/>
              </a:solidFill>
            </a:endParaRPr>
          </a:p>
          <a:p>
            <a:pPr eaLnBrk="1" hangingPunct="1"/>
            <a:r>
              <a:rPr lang="hr-HR" altLang="sr-Latn-RS" sz="2800">
                <a:solidFill>
                  <a:srgbClr val="FFFF00"/>
                </a:solidFill>
              </a:rPr>
              <a:t>Obrada podataka koji se koriste u izradi geodetskih planova.</a:t>
            </a:r>
          </a:p>
          <a:p>
            <a:pPr eaLnBrk="1" hangingPunct="1"/>
            <a:endParaRPr lang="hr-HR" altLang="sr-Latn-RS" sz="2800">
              <a:solidFill>
                <a:srgbClr val="FFFF00"/>
              </a:solidFill>
            </a:endParaRPr>
          </a:p>
          <a:p>
            <a:pPr eaLnBrk="1" hangingPunct="1"/>
            <a:r>
              <a:rPr lang="hr-HR" altLang="sr-Latn-RS" sz="2800">
                <a:solidFill>
                  <a:srgbClr val="FFFF00"/>
                </a:solidFill>
              </a:rPr>
              <a:t>Korelacija sa znanjem iz matematike i geometrije.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8450CF5-CA0E-4FDD-AFA4-7628AA7407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274638"/>
            <a:ext cx="7499350" cy="1143000"/>
          </a:xfrm>
        </p:spPr>
        <p:txBody>
          <a:bodyPr/>
          <a:lstStyle/>
          <a:p>
            <a:pPr eaLnBrk="1" hangingPunct="1"/>
            <a:r>
              <a:rPr lang="hr-HR" altLang="sr-Latn-RS" sz="3200"/>
              <a:t>PRIMIJENJENA GEODEZIJA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B85C6B8-43BF-43E0-8941-29C2C8DAF6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79613" y="1844675"/>
            <a:ext cx="5184775" cy="44973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hr-HR" altLang="sr-Latn-RS" sz="2400"/>
          </a:p>
          <a:p>
            <a:pPr eaLnBrk="1" hangingPunct="1">
              <a:lnSpc>
                <a:spcPct val="90000"/>
              </a:lnSpc>
            </a:pPr>
            <a:r>
              <a:rPr lang="hr-HR" altLang="sr-Latn-RS" sz="2400"/>
              <a:t>Sticanje teoretskih i praktičnih znanja za iskolčenje objekata i praćenje njihove gradnje.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/>
              <a:t>Povezivanje geodetskih mjerenja sa radovima kod gradnje saobraćajnica,tunela ,brana,mostova ....</a:t>
            </a:r>
          </a:p>
          <a:p>
            <a:pPr eaLnBrk="1" hangingPunct="1">
              <a:lnSpc>
                <a:spcPct val="90000"/>
              </a:lnSpc>
            </a:pPr>
            <a:endParaRPr lang="hr-HR" altLang="sr-Latn-RS" sz="2400"/>
          </a:p>
          <a:p>
            <a:pPr eaLnBrk="1" hangingPunct="1">
              <a:lnSpc>
                <a:spcPct val="90000"/>
              </a:lnSpc>
            </a:pPr>
            <a:r>
              <a:rPr lang="hr-HR" altLang="sr-Latn-RS" sz="2400"/>
              <a:t>Korištenje karata i planova u svrhu smještaja objekata u prostor.</a:t>
            </a:r>
          </a:p>
        </p:txBody>
      </p:sp>
      <p:pic>
        <p:nvPicPr>
          <p:cNvPr id="25604" name="Picture 4" descr="738_1718TTFtgvVng6Qu_large">
            <a:extLst>
              <a:ext uri="{FF2B5EF4-FFF2-40B4-BE49-F238E27FC236}">
                <a16:creationId xmlns:a16="http://schemas.microsoft.com/office/drawing/2014/main" id="{E68134D5-FFEE-4C1F-8C50-64519202A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1675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dat_745_Nestle_opticni_gradbeni_nivelir_AN-20">
            <a:extLst>
              <a:ext uri="{FF2B5EF4-FFF2-40B4-BE49-F238E27FC236}">
                <a16:creationId xmlns:a16="http://schemas.microsoft.com/office/drawing/2014/main" id="{5D63C0FC-0E72-4E4A-ADC7-4F9C27873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7244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9ECF06D-B193-4A9D-B96E-B281830BDB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>
                <a:solidFill>
                  <a:srgbClr val="FFFFCC"/>
                </a:solidFill>
              </a:rPr>
              <a:t>FOTOGRAMETRIJA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3E518F3-299E-4F73-BFCA-F58E6242B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5761038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hr-HR" altLang="sr-Latn-RS" sz="2800"/>
          </a:p>
          <a:p>
            <a:pPr eaLnBrk="1" hangingPunct="1">
              <a:lnSpc>
                <a:spcPct val="80000"/>
              </a:lnSpc>
            </a:pPr>
            <a:r>
              <a:rPr lang="hr-HR" altLang="sr-Latn-RS" sz="2800">
                <a:solidFill>
                  <a:srgbClr val="FFFFCC"/>
                </a:solidFill>
              </a:rPr>
              <a:t>Primjena fotografske tehnologije u geodetske svrhe.</a:t>
            </a:r>
          </a:p>
          <a:p>
            <a:pPr eaLnBrk="1" hangingPunct="1">
              <a:lnSpc>
                <a:spcPct val="80000"/>
              </a:lnSpc>
            </a:pPr>
            <a:endParaRPr lang="hr-HR" altLang="sr-Latn-RS" sz="2800">
              <a:solidFill>
                <a:srgbClr val="FFFF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sr-Latn-RS" sz="2800">
                <a:solidFill>
                  <a:srgbClr val="FFFFCC"/>
                </a:solidFill>
              </a:rPr>
              <a:t>Interpretacija fotogrametrijskih snimaka, dobijanje podataka iz fotografije, izrada fotografija.</a:t>
            </a:r>
          </a:p>
          <a:p>
            <a:pPr eaLnBrk="1" hangingPunct="1">
              <a:lnSpc>
                <a:spcPct val="80000"/>
              </a:lnSpc>
            </a:pPr>
            <a:endParaRPr lang="hr-HR" altLang="sr-Latn-RS" sz="2800">
              <a:solidFill>
                <a:srgbClr val="FFFF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sr-Latn-RS" sz="2800">
                <a:solidFill>
                  <a:srgbClr val="FFFFCC"/>
                </a:solidFill>
              </a:rPr>
              <a:t>Pripremni terenski radovi za fotogrametrijsko snimanje terena.</a:t>
            </a:r>
          </a:p>
          <a:p>
            <a:pPr eaLnBrk="1" hangingPunct="1">
              <a:lnSpc>
                <a:spcPct val="80000"/>
              </a:lnSpc>
            </a:pPr>
            <a:endParaRPr lang="hr-HR" altLang="sr-Latn-RS" sz="2800">
              <a:solidFill>
                <a:srgbClr val="FFFFCC"/>
              </a:solidFill>
            </a:endParaRPr>
          </a:p>
        </p:txBody>
      </p:sp>
      <p:pic>
        <p:nvPicPr>
          <p:cNvPr id="26628" name="Picture 4" descr="cornerbuilding_high">
            <a:extLst>
              <a:ext uri="{FF2B5EF4-FFF2-40B4-BE49-F238E27FC236}">
                <a16:creationId xmlns:a16="http://schemas.microsoft.com/office/drawing/2014/main" id="{76467411-3ACB-4202-8B91-CA175DE3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196975"/>
            <a:ext cx="21717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photogrggammetry">
            <a:extLst>
              <a:ext uri="{FF2B5EF4-FFF2-40B4-BE49-F238E27FC236}">
                <a16:creationId xmlns:a16="http://schemas.microsoft.com/office/drawing/2014/main" id="{45522A04-C5DC-457F-9F89-313825E89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776538"/>
            <a:ext cx="220027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photogrammetry02">
            <a:extLst>
              <a:ext uri="{FF2B5EF4-FFF2-40B4-BE49-F238E27FC236}">
                <a16:creationId xmlns:a16="http://schemas.microsoft.com/office/drawing/2014/main" id="{AFFA3CA8-1746-44CC-A9E7-4CDED960E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941888"/>
            <a:ext cx="36258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2AA7648-5EA2-4F4D-BC28-7BFB0C8E6D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z="4000"/>
              <a:t>KATASTAR I AGRARNE OPERACIJE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82E04AA-24C1-4648-A3C5-D32A35F05E0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994525" cy="44211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hr-HR" altLang="sr-Latn-RS" sz="2800"/>
          </a:p>
          <a:p>
            <a:pPr eaLnBrk="1" hangingPunct="1">
              <a:lnSpc>
                <a:spcPct val="90000"/>
              </a:lnSpc>
            </a:pPr>
            <a:r>
              <a:rPr lang="hr-HR" altLang="sr-Latn-RS" sz="2800">
                <a:solidFill>
                  <a:srgbClr val="0066FF"/>
                </a:solidFill>
              </a:rPr>
              <a:t>Upoznavanje sa  osnovnim  principima održavanja katastra zemljišta i izvođenje agrarnih operacija.</a:t>
            </a:r>
          </a:p>
          <a:p>
            <a:pPr eaLnBrk="1" hangingPunct="1">
              <a:lnSpc>
                <a:spcPct val="90000"/>
              </a:lnSpc>
            </a:pPr>
            <a:endParaRPr lang="hr-HR" altLang="sr-Latn-RS" sz="2800">
              <a:solidFill>
                <a:srgbClr val="0066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sr-Latn-RS" sz="2800">
                <a:solidFill>
                  <a:srgbClr val="0066FF"/>
                </a:solidFill>
              </a:rPr>
              <a:t>Izrada dijelova  katastarskog operata i dijelova zemljišne knjige.</a:t>
            </a:r>
          </a:p>
          <a:p>
            <a:pPr eaLnBrk="1" hangingPunct="1">
              <a:lnSpc>
                <a:spcPct val="90000"/>
              </a:lnSpc>
            </a:pPr>
            <a:endParaRPr lang="hr-HR" altLang="sr-Latn-RS" sz="2800">
              <a:solidFill>
                <a:srgbClr val="0066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sr-Latn-RS" sz="2800">
                <a:solidFill>
                  <a:srgbClr val="0066FF"/>
                </a:solidFill>
              </a:rPr>
              <a:t>Razvijanje  osjećaj za odgovornost izvođenja radova,tačnost popunjavanja i preuzimanja podataka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C47A5BFC-90F9-47F2-91C7-57429165CC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z="4000"/>
              <a:t>GEOINFORMACIONI  SISTEMI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2CAECBA-D945-4AAD-B281-A066E4B0B6F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259263" cy="478155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defRPr/>
            </a:pPr>
            <a:r>
              <a:rPr lang="hr-HR" altLang="sr-Latn-RS" sz="2400" dirty="0"/>
              <a:t>Primjena novih tehnologija u obradi geodetskih materijala i podataka.</a:t>
            </a:r>
          </a:p>
          <a:p>
            <a:pPr eaLnBrk="1" hangingPunct="1">
              <a:defRPr/>
            </a:pPr>
            <a:endParaRPr lang="hr-HR" altLang="sr-Latn-RS" sz="2400" dirty="0"/>
          </a:p>
          <a:p>
            <a:pPr eaLnBrk="1" hangingPunct="1">
              <a:defRPr/>
            </a:pPr>
            <a:r>
              <a:rPr lang="hr-HR" altLang="sr-Latn-RS" sz="2400" dirty="0"/>
              <a:t>Primjena baze podataka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altLang="sr-Latn-RS" sz="2400" dirty="0"/>
              <a:t>    pri upravljanju  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altLang="sr-Latn-RS" sz="2400" dirty="0"/>
              <a:t>    prostornim podacima.</a:t>
            </a:r>
          </a:p>
          <a:p>
            <a:pPr eaLnBrk="1" hangingPunct="1">
              <a:defRPr/>
            </a:pPr>
            <a:endParaRPr lang="hr-HR" altLang="sr-Latn-RS" sz="2400" dirty="0"/>
          </a:p>
          <a:p>
            <a:pPr eaLnBrk="1" hangingPunct="1">
              <a:defRPr/>
            </a:pPr>
            <a:r>
              <a:rPr lang="hr-HR" altLang="sr-Latn-RS" sz="2400" dirty="0"/>
              <a:t>Primjena, crtanje i konstruisanje u CAD programskom paketu.</a:t>
            </a:r>
          </a:p>
          <a:p>
            <a:pPr eaLnBrk="1" hangingPunct="1">
              <a:defRPr/>
            </a:pPr>
            <a:endParaRPr lang="hr-HR" altLang="sr-Latn-RS" sz="2400" dirty="0"/>
          </a:p>
        </p:txBody>
      </p:sp>
      <p:pic>
        <p:nvPicPr>
          <p:cNvPr id="28676" name="Picture 7" descr="8658876_orig">
            <a:extLst>
              <a:ext uri="{FF2B5EF4-FFF2-40B4-BE49-F238E27FC236}">
                <a16:creationId xmlns:a16="http://schemas.microsoft.com/office/drawing/2014/main" id="{4A3214A2-5829-4D35-8E2E-96ECA821E5A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1325" y="2066925"/>
            <a:ext cx="4892675" cy="48307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48C59FD-69F1-4698-BD1A-5528326793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124075" y="188913"/>
            <a:ext cx="8229600" cy="1143000"/>
          </a:xfrm>
        </p:spPr>
        <p:txBody>
          <a:bodyPr/>
          <a:lstStyle/>
          <a:p>
            <a:pPr eaLnBrk="1" hangingPunct="1"/>
            <a:r>
              <a:rPr lang="hr-HR" altLang="sr-Latn-RS" sz="3600">
                <a:solidFill>
                  <a:srgbClr val="FF6600"/>
                </a:solidFill>
              </a:rPr>
              <a:t>TRASIRANJE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3B017A6-DA78-4965-97CB-4BC9F26690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32363" y="2220913"/>
            <a:ext cx="3322637" cy="4637087"/>
          </a:xfrm>
        </p:spPr>
        <p:txBody>
          <a:bodyPr/>
          <a:lstStyle/>
          <a:p>
            <a:pPr eaLnBrk="1" hangingPunct="1"/>
            <a:endParaRPr lang="hr-HR" altLang="sr-Latn-RS" sz="2800"/>
          </a:p>
          <a:p>
            <a:pPr eaLnBrk="1" hangingPunct="1"/>
            <a:r>
              <a:rPr lang="hr-HR" altLang="sr-Latn-RS" sz="2800">
                <a:solidFill>
                  <a:srgbClr val="FFFF00"/>
                </a:solidFill>
              </a:rPr>
              <a:t>Primjena geodetskih znanja pri izradi i izvođenju projekta trase na geodetskoj podlozi (cestogradnja, nasipi, usjeci...)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B516E9E1-ABFE-4660-BA67-68260A095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url.jpg">
            <a:extLst>
              <a:ext uri="{FF2B5EF4-FFF2-40B4-BE49-F238E27FC236}">
                <a16:creationId xmlns:a16="http://schemas.microsoft.com/office/drawing/2014/main" id="{16D177E7-2661-4873-A5F8-4E0B799E1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214313"/>
            <a:ext cx="6046788" cy="4643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Dubai_Roads_on_1_May_2007.jpg">
            <a:extLst>
              <a:ext uri="{FF2B5EF4-FFF2-40B4-BE49-F238E27FC236}">
                <a16:creationId xmlns:a16="http://schemas.microsoft.com/office/drawing/2014/main" id="{E4744226-0657-40C9-A7E4-4CBBC0041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25" y="2571750"/>
            <a:ext cx="5567363" cy="4000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5" name="Title 3">
            <a:extLst>
              <a:ext uri="{FF2B5EF4-FFF2-40B4-BE49-F238E27FC236}">
                <a16:creationId xmlns:a16="http://schemas.microsoft.com/office/drawing/2014/main" id="{E2B8D143-F352-45CC-AAAD-5A9A15E1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4929188"/>
            <a:ext cx="3214687" cy="1119187"/>
          </a:xfrm>
        </p:spPr>
        <p:txBody>
          <a:bodyPr/>
          <a:lstStyle/>
          <a:p>
            <a:pPr eaLnBrk="1" hangingPunct="1"/>
            <a:r>
              <a:rPr lang="bs-Latn-BA" altLang="sr-Latn-RS" sz="2400">
                <a:solidFill>
                  <a:srgbClr val="812121"/>
                </a:solidFill>
                <a:latin typeface="Arial Black" panose="020B0A04020102020204" pitchFamily="34" charset="0"/>
              </a:rPr>
              <a:t>OBILJEŽAVANJE</a:t>
            </a:r>
            <a:br>
              <a:rPr lang="bs-Latn-BA" altLang="sr-Latn-RS" sz="2400">
                <a:solidFill>
                  <a:srgbClr val="812121"/>
                </a:solidFill>
                <a:latin typeface="Arial Black" panose="020B0A04020102020204" pitchFamily="34" charset="0"/>
              </a:rPr>
            </a:br>
            <a:r>
              <a:rPr lang="bs-Latn-BA" altLang="sr-Latn-RS" sz="2400">
                <a:solidFill>
                  <a:srgbClr val="812121"/>
                </a:solidFill>
                <a:latin typeface="Arial Black" panose="020B0A04020102020204" pitchFamily="34" charset="0"/>
              </a:rPr>
              <a:t>     I  SNIMANJE SAOBRAĆAJNICA</a:t>
            </a:r>
          </a:p>
        </p:txBody>
      </p:sp>
    </p:spTree>
  </p:cSld>
  <p:clrMapOvr>
    <a:masterClrMapping/>
  </p:clrMapOvr>
  <p:transition spd="slow" advTm="6000">
    <p:strip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1AE48BD6-3865-4710-8F0F-B861A3A31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100" y="4271963"/>
            <a:ext cx="1168400" cy="527050"/>
          </a:xfrm>
          <a:prstGeom prst="rect">
            <a:avLst/>
          </a:prstGeom>
          <a:noFill/>
          <a:ln>
            <a:noFill/>
          </a:ln>
          <a:effectLst/>
        </p:spPr>
        <p:txBody>
          <a:bodyPr lIns="82366" tIns="41183" rIns="82366" bIns="4118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altLang="sr-Latn-RS" sz="2883"/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A13A9AC2-1368-4112-B2CF-D301C8FA9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>
            <a:extLst>
              <a:ext uri="{FF2B5EF4-FFF2-40B4-BE49-F238E27FC236}">
                <a16:creationId xmlns:a16="http://schemas.microsoft.com/office/drawing/2014/main" id="{54689501-7F70-4FBA-8F35-9B251A326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>
            <a:extLst>
              <a:ext uri="{FF2B5EF4-FFF2-40B4-BE49-F238E27FC236}">
                <a16:creationId xmlns:a16="http://schemas.microsoft.com/office/drawing/2014/main" id="{A5802A7B-6856-4E09-86AF-603F895AE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338263"/>
            <a:ext cx="7500938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553487E-1A74-4AF5-92B3-D2692DA5F3FA}"/>
              </a:ext>
            </a:extLst>
          </p:cNvPr>
          <p:cNvSpPr txBox="1">
            <a:spLocks/>
          </p:cNvSpPr>
          <p:nvPr/>
        </p:nvSpPr>
        <p:spPr>
          <a:xfrm>
            <a:off x="285750" y="214313"/>
            <a:ext cx="6443663" cy="1190625"/>
          </a:xfrm>
          <a:prstGeom prst="rect">
            <a:avLst/>
          </a:prstGeom>
        </p:spPr>
        <p:txBody>
          <a:bodyPr anchor="b"/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bs-Latn-BA" sz="2800" dirty="0">
                <a:solidFill>
                  <a:srgbClr val="812121"/>
                </a:solidFill>
                <a:latin typeface="Arial Black" pitchFamily="34" charset="0"/>
                <a:ea typeface="+mj-ea"/>
                <a:cs typeface="+mj-cs"/>
              </a:rPr>
              <a:t>GEODETSKI RADOVI NA PROSTORNOM PLANIRANJU </a:t>
            </a:r>
          </a:p>
        </p:txBody>
      </p:sp>
    </p:spTree>
  </p:cSld>
  <p:clrMapOvr>
    <a:masterClrMapping/>
  </p:clrMapOvr>
  <p:transition spd="slow" advTm="10000">
    <p:strip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D387E47A-BF4A-4EEC-B6BD-F92B053BFB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/>
              <a:t>PRAKTIČNA  NASTAVA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8EB602D-2448-427E-9B98-ABDCD40FCE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8950" y="908050"/>
            <a:ext cx="8229600" cy="2620963"/>
          </a:xfrm>
        </p:spPr>
        <p:txBody>
          <a:bodyPr/>
          <a:lstStyle/>
          <a:p>
            <a:pPr eaLnBrk="1" hangingPunct="1"/>
            <a:endParaRPr lang="hr-HR" altLang="sr-Latn-RS" sz="2800"/>
          </a:p>
          <a:p>
            <a:pPr eaLnBrk="1" hangingPunct="1"/>
            <a:r>
              <a:rPr lang="hr-HR" altLang="sr-Latn-RS" sz="2800"/>
              <a:t>Primjena teorijskih znanja iz područja struke na terenu i geodetskoj  praksi.</a:t>
            </a:r>
          </a:p>
          <a:p>
            <a:pPr eaLnBrk="1" hangingPunct="1"/>
            <a:endParaRPr lang="hr-HR" altLang="sr-Latn-RS" sz="2800"/>
          </a:p>
          <a:p>
            <a:pPr eaLnBrk="1" hangingPunct="1"/>
            <a:r>
              <a:rPr lang="hr-HR" altLang="sr-Latn-RS" sz="2800"/>
              <a:t>Vježbe s instrumentima i geodetskim priborom.</a:t>
            </a:r>
          </a:p>
        </p:txBody>
      </p:sp>
      <p:pic>
        <p:nvPicPr>
          <p:cNvPr id="4" name="Picture 3" descr="10.jpg">
            <a:extLst>
              <a:ext uri="{FF2B5EF4-FFF2-40B4-BE49-F238E27FC236}">
                <a16:creationId xmlns:a16="http://schemas.microsoft.com/office/drawing/2014/main" id="{0C04EB49-09FF-41D6-BA7D-B6CB7E068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3435350"/>
            <a:ext cx="6643688" cy="3240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>
            <a:extLst>
              <a:ext uri="{FF2B5EF4-FFF2-40B4-BE49-F238E27FC236}">
                <a16:creationId xmlns:a16="http://schemas.microsoft.com/office/drawing/2014/main" id="{6B09CA30-AE74-4013-BA44-CE8A47E92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765175"/>
            <a:ext cx="6696075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/>
              <a:t>TEHNIČAR  GEODEZIJE  I GEOINFORMATIKE</a:t>
            </a:r>
            <a:r>
              <a:rPr lang="hr-HR" altLang="sr-Latn-RS" b="1">
                <a:solidFill>
                  <a:schemeClr val="bg1"/>
                </a:solidFill>
              </a:rPr>
              <a:t>  GEODEZIJE  I  GEOINFOR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4800" b="1">
                <a:latin typeface="CommercialScript BT" pitchFamily="66" charset="0"/>
              </a:rPr>
              <a:t>Jedno  od  najatraktivnijih  zanimanja  za  buduće  srednjoškolce</a:t>
            </a:r>
            <a:r>
              <a:rPr lang="hr-HR" altLang="sr-Latn-RS" sz="4800" b="1">
                <a:solidFill>
                  <a:schemeClr val="bg1"/>
                </a:solidFill>
                <a:latin typeface="CommercialScript BT" pitchFamily="66" charset="0"/>
              </a:rPr>
              <a:t>matike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C762DA9-588B-48E0-B751-36862E591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z="3400" b="1"/>
              <a:t>A ZAŠTO JE OVO ATRAKTIVNO ZANIMANJE?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2CA69F7-1B86-4573-8AD1-4E6D1EFA2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r-HR" altLang="sr-Latn-RS" sz="2800"/>
              <a:t>Geoinformacijski sistemi su neophodni : državnoj upravi, prostornom planiranju, rudarstvu, energetici (električna energija, plin, nafta, voda), zaštiti okoliša, poljoprivredi i šumarstvu, cestovnom, željezničkom, riječnom, pomorskom i vazdušnom  prometu, meteorologiji, geologiji, proizvođačima hardvera i softvera, geodetima i drugima. </a:t>
            </a:r>
          </a:p>
          <a:p>
            <a:pPr eaLnBrk="1" hangingPunct="1"/>
            <a:endParaRPr lang="hr-HR" altLang="sr-Latn-R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9C741DBD-B16E-4790-B255-9AB8556F53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z="3400" b="1"/>
              <a:t>A ZAŠTO JE OVO ATRAKTIVNO ZANIMANJE?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C0D784A1-6A6A-44BF-8FB0-FA0859AC27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r-HR" altLang="sr-Latn-RS" sz="2800"/>
              <a:t>U novije vrijeme se puno ulaže i radi na izradi infrastrukture prostornih podataka , a u tome geodeti imaju važan zadatak kako u   prikupljanju,obradi podataka i formiranju baza podataka tako i u stalnom održavanju sistema</a:t>
            </a:r>
          </a:p>
          <a:p>
            <a:pPr eaLnBrk="1" hangingPunct="1"/>
            <a:r>
              <a:rPr lang="hr-HR" altLang="sr-Latn-RS" sz="2800"/>
              <a:t>Izrada detaljnih trodimenzionalnih prikaza dijelova terena,dijelova gradova ,zaštite okoliša i prirodnih spomenika samo je jedan od zadataka ove struke </a:t>
            </a:r>
          </a:p>
          <a:p>
            <a:pPr eaLnBrk="1" hangingPunct="1"/>
            <a:endParaRPr lang="hr-HR" altLang="sr-Latn-R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290A00A-ADE6-40FB-9913-0D68606531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z="3400" b="1"/>
              <a:t> ZAŠTO TEHNIČAR GEODEZIJE I GEOINFORMATIKE?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992F67D-BFF3-477E-A250-7BB2A0E61F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r-HR" altLang="sr-Latn-RS" sz="2800"/>
              <a:t>Razvoj elektronike i informatičke nauke uzrokovao je jake promjene u primjeni geodetske nauke u stvarnom životu, u načinu vršenja mjerenja, odnosno prikupljanju podataka na terenu, količini, obradi i analizi tih podataka. </a:t>
            </a:r>
          </a:p>
          <a:p>
            <a:pPr eaLnBrk="1" hangingPunct="1"/>
            <a:r>
              <a:rPr lang="hr-HR" altLang="sr-Latn-RS" sz="2800"/>
              <a:t>Postojeći pribor i instrumentarij za geodetska mjerenja , unaprijeđen upotrebom elektronskih komponenti, omogućio je lakši i komotniji rad na terenu, te prikupljanje veće količine  mjerenih podataka. </a:t>
            </a:r>
            <a:endParaRPr lang="hr-HR" altLang="sr-Latn-RS"/>
          </a:p>
          <a:p>
            <a:pPr eaLnBrk="1" hangingPunct="1"/>
            <a:endParaRPr lang="hr-HR" altLang="sr-Latn-R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755426C-270E-470A-9F1F-2143D99A1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z="3400" b="1"/>
              <a:t> ZAŠTO TEHNIČAR GEODEZIJE I GEOINFORMATIKE?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4FEBCA98-F8CD-495C-A01D-BCD3CAFA81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91513" cy="31242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sz="2800" dirty="0"/>
              <a:t>Napredak nauke je omogućio pojavu potpuno novih metoda (i instrumenata) snimanja i prikupljanja podataka, kao što su satelitska mjerenja, snimanja laserskim skenerima, bilo sa zemlje ili iz zraka upotrebom aviona, te upotreba dronova u novije</a:t>
            </a:r>
            <a:endParaRPr lang="en-US" altLang="sr-Latn-RS" sz="2800" dirty="0"/>
          </a:p>
          <a:p>
            <a:pPr marL="0" indent="0" eaLnBrk="1" hangingPunct="1">
              <a:buFontTx/>
              <a:buNone/>
              <a:defRPr/>
            </a:pPr>
            <a:r>
              <a:rPr lang="en-US" altLang="sr-Latn-RS" sz="2800" dirty="0"/>
              <a:t>  </a:t>
            </a:r>
            <a:r>
              <a:rPr lang="hr-HR" altLang="sr-Latn-RS" sz="2800" dirty="0"/>
              <a:t> vrijeme.</a:t>
            </a:r>
          </a:p>
          <a:p>
            <a:pPr marL="0" indent="0" eaLnBrk="1" hangingPunct="1">
              <a:buFontTx/>
              <a:buNone/>
              <a:defRPr/>
            </a:pPr>
            <a:endParaRPr lang="hr-HR" altLang="sr-Latn-RS" dirty="0"/>
          </a:p>
          <a:p>
            <a:pPr eaLnBrk="1" hangingPunct="1">
              <a:defRPr/>
            </a:pPr>
            <a:endParaRPr lang="hr-HR" altLang="sr-Latn-RS" dirty="0"/>
          </a:p>
        </p:txBody>
      </p:sp>
      <p:pic>
        <p:nvPicPr>
          <p:cNvPr id="4" name="Picture 3" descr="17.jpg">
            <a:extLst>
              <a:ext uri="{FF2B5EF4-FFF2-40B4-BE49-F238E27FC236}">
                <a16:creationId xmlns:a16="http://schemas.microsoft.com/office/drawing/2014/main" id="{04B62240-5357-42C8-9A43-FC4422255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0" y="3860800"/>
            <a:ext cx="4500563" cy="2978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69C3685-D2C4-4740-9CBE-159FD954C8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z="3400" b="1"/>
              <a:t> ZAŠTO TEHNIČAR GEODEZIJE I GEOINFORMATIKE?</a:t>
            </a:r>
          </a:p>
        </p:txBody>
      </p:sp>
      <p:sp>
        <p:nvSpPr>
          <p:cNvPr id="39939" name="Text Placeholder 3">
            <a:extLst>
              <a:ext uri="{FF2B5EF4-FFF2-40B4-BE49-F238E27FC236}">
                <a16:creationId xmlns:a16="http://schemas.microsoft.com/office/drawing/2014/main" id="{82C6959D-B95A-4AB6-B3A5-8693D816AE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056063"/>
          </a:xfrm>
        </p:spPr>
        <p:txBody>
          <a:bodyPr>
            <a:spAutoFit/>
          </a:bodyPr>
          <a:lstStyle/>
          <a:p>
            <a:pPr eaLnBrk="1" hangingPunct="1"/>
            <a:r>
              <a:rPr lang="hr-HR" altLang="sr-Latn-RS" sz="2800" b="1"/>
              <a:t>ZATO, DRAGI NAŠI OSNOVCI</a:t>
            </a:r>
            <a:r>
              <a:rPr lang="hr-HR" altLang="sr-Latn-RS" sz="2800"/>
              <a:t>, </a:t>
            </a:r>
            <a:r>
              <a:rPr lang="hr-HR" altLang="sr-Latn-RS" sz="2800" i="1">
                <a:solidFill>
                  <a:srgbClr val="FF0000"/>
                </a:solidFill>
              </a:rPr>
              <a:t>dobro razmislite i izaberite zanimanje sa kojim imate veliku mogućnost zaposlenja,veoma interesantne  radne zadatke i mogućnosti stalnog napredovanja.</a:t>
            </a:r>
          </a:p>
          <a:p>
            <a:pPr eaLnBrk="1" hangingPunct="1"/>
            <a:r>
              <a:rPr lang="hr-HR" altLang="sr-Latn-RS" sz="2800"/>
              <a:t>I NE ZABORAVITE- </a:t>
            </a:r>
            <a:r>
              <a:rPr lang="hr-HR" altLang="sr-Latn-RS" sz="2800">
                <a:solidFill>
                  <a:srgbClr val="FF0000"/>
                </a:solidFill>
              </a:rPr>
              <a:t>TEHNIČAR GEODEZIJE I GEOINFORMATIKE SE OBRAZUJE SAMO U JUMS GRAĐEVINSKO-GEODETSKOJ ŠKOLI U TUZLI.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object 2">
            <a:extLst>
              <a:ext uri="{FF2B5EF4-FFF2-40B4-BE49-F238E27FC236}">
                <a16:creationId xmlns:a16="http://schemas.microsoft.com/office/drawing/2014/main" id="{81A83C1B-5B67-487F-B677-8A6EB72D54B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0964" name="object 3">
              <a:extLst>
                <a:ext uri="{FF2B5EF4-FFF2-40B4-BE49-F238E27FC236}">
                  <a16:creationId xmlns:a16="http://schemas.microsoft.com/office/drawing/2014/main" id="{AE98FDE9-34B6-4EB4-A68B-D49003A29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275" y="1844675"/>
              <a:ext cx="4981575" cy="453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5" name="object 4">
              <a:extLst>
                <a:ext uri="{FF2B5EF4-FFF2-40B4-BE49-F238E27FC236}">
                  <a16:creationId xmlns:a16="http://schemas.microsoft.com/office/drawing/2014/main" id="{EAD91A76-79A6-4BE5-B845-58FD60AF62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2" y="1773301"/>
              <a:ext cx="2879725" cy="2633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6" name="object 5">
              <a:extLst>
                <a:ext uri="{FF2B5EF4-FFF2-40B4-BE49-F238E27FC236}">
                  <a16:creationId xmlns:a16="http://schemas.microsoft.com/office/drawing/2014/main" id="{D9BF73E0-D160-4D60-B72A-4562D53EB0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4508500"/>
              <a:ext cx="2952750" cy="195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857F90DE-703F-4643-849C-7ED5C0DFB5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1300" y="630238"/>
            <a:ext cx="6126163" cy="574675"/>
          </a:xfrm>
        </p:spPr>
        <p:txBody>
          <a:bodyPr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3600" b="1" dirty="0"/>
              <a:t>GPS</a:t>
            </a:r>
            <a:r>
              <a:rPr sz="3600" b="1" spc="-30" dirty="0"/>
              <a:t> </a:t>
            </a:r>
            <a:r>
              <a:rPr sz="3600" b="1" dirty="0"/>
              <a:t>na</a:t>
            </a:r>
            <a:r>
              <a:rPr sz="3600" b="1" spc="-15" dirty="0"/>
              <a:t> </a:t>
            </a:r>
            <a:r>
              <a:rPr sz="3600" b="1" dirty="0"/>
              <a:t>kopnu,</a:t>
            </a:r>
            <a:r>
              <a:rPr sz="3600" b="1" spc="-5" dirty="0"/>
              <a:t> </a:t>
            </a:r>
            <a:r>
              <a:rPr sz="3600" b="1" dirty="0"/>
              <a:t>moru</a:t>
            </a:r>
            <a:r>
              <a:rPr sz="3600" b="1" spc="-15" dirty="0"/>
              <a:t> </a:t>
            </a:r>
            <a:r>
              <a:rPr sz="3600" b="1" dirty="0"/>
              <a:t>i</a:t>
            </a:r>
            <a:r>
              <a:rPr sz="3600" b="1" spc="-10" dirty="0"/>
              <a:t> </a:t>
            </a:r>
            <a:r>
              <a:rPr sz="3600" b="1" dirty="0"/>
              <a:t>zraku</a:t>
            </a:r>
            <a:endParaRPr sz="3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object 7">
            <a:extLst>
              <a:ext uri="{FF2B5EF4-FFF2-40B4-BE49-F238E27FC236}">
                <a16:creationId xmlns:a16="http://schemas.microsoft.com/office/drawing/2014/main" id="{F43BC89F-75FA-424A-A6BD-B706C7EE32ED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125538"/>
            <a:ext cx="8480425" cy="5227637"/>
            <a:chOff x="323850" y="1125474"/>
            <a:chExt cx="8480425" cy="5227955"/>
          </a:xfrm>
        </p:grpSpPr>
        <p:pic>
          <p:nvPicPr>
            <p:cNvPr id="41988" name="object 8">
              <a:extLst>
                <a:ext uri="{FF2B5EF4-FFF2-40B4-BE49-F238E27FC236}">
                  <a16:creationId xmlns:a16="http://schemas.microsoft.com/office/drawing/2014/main" id="{826D8614-F5F1-4C9C-99C6-AAB8EAD47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7" y="1125474"/>
              <a:ext cx="3816350" cy="266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89" name="object 9">
              <a:extLst>
                <a:ext uri="{FF2B5EF4-FFF2-40B4-BE49-F238E27FC236}">
                  <a16:creationId xmlns:a16="http://schemas.microsoft.com/office/drawing/2014/main" id="{B53F2CC4-F064-4103-A8AA-069C70BE7D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7826" y="4221225"/>
              <a:ext cx="2576449" cy="2131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0" name="object 10">
              <a:extLst>
                <a:ext uri="{FF2B5EF4-FFF2-40B4-BE49-F238E27FC236}">
                  <a16:creationId xmlns:a16="http://schemas.microsoft.com/office/drawing/2014/main" id="{70471EEA-4F7F-4DD5-8262-1F1A1ABFD2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4221225"/>
              <a:ext cx="2879725" cy="2131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1" name="object 11">
              <a:extLst>
                <a:ext uri="{FF2B5EF4-FFF2-40B4-BE49-F238E27FC236}">
                  <a16:creationId xmlns:a16="http://schemas.microsoft.com/office/drawing/2014/main" id="{5B5ADAE3-8A50-44E6-89A1-79BDED63F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825" y="1412748"/>
              <a:ext cx="3095625" cy="2376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object 12">
              <a:extLst>
                <a:ext uri="{FF2B5EF4-FFF2-40B4-BE49-F238E27FC236}">
                  <a16:creationId xmlns:a16="http://schemas.microsoft.com/office/drawing/2014/main" id="{0E0D02A1-6298-4999-BF49-B640ED5EEE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101" y="4221225"/>
              <a:ext cx="2808224" cy="2087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7" name="TextBox 1">
            <a:extLst>
              <a:ext uri="{FF2B5EF4-FFF2-40B4-BE49-F238E27FC236}">
                <a16:creationId xmlns:a16="http://schemas.microsoft.com/office/drawing/2014/main" id="{A8819235-DBC7-498B-9CBB-F56ECF5FE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28575"/>
            <a:ext cx="76327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BA" altLang="sr-Latn-RS" sz="2800"/>
              <a:t>IZGLED GPS-satelita i PRIMJENA:RADIO, MOBITEL,NAVIGACIJA........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object 2">
            <a:extLst>
              <a:ext uri="{FF2B5EF4-FFF2-40B4-BE49-F238E27FC236}">
                <a16:creationId xmlns:a16="http://schemas.microsoft.com/office/drawing/2014/main" id="{F398FADB-DFD2-4EC5-A38F-64A35FA5161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958850"/>
            <a:ext cx="8569325" cy="5422900"/>
            <a:chOff x="2672717" y="-53581"/>
            <a:chExt cx="9087621" cy="5652333"/>
          </a:xfrm>
        </p:grpSpPr>
        <p:sp>
          <p:nvSpPr>
            <p:cNvPr id="43017" name="object 3">
              <a:extLst>
                <a:ext uri="{FF2B5EF4-FFF2-40B4-BE49-F238E27FC236}">
                  <a16:creationId xmlns:a16="http://schemas.microsoft.com/office/drawing/2014/main" id="{E4753AAB-0AE5-4C19-9F0E-806745DCA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717" y="708236"/>
              <a:ext cx="9087621" cy="4890516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sr-Latn-RS" altLang="sr-Latn-RS" sz="2400">
                <a:solidFill>
                  <a:srgbClr val="000000"/>
                </a:solidFill>
              </a:endParaRPr>
            </a:p>
          </p:txBody>
        </p:sp>
        <p:sp>
          <p:nvSpPr>
            <p:cNvPr id="43018" name="object 4">
              <a:extLst>
                <a:ext uri="{FF2B5EF4-FFF2-40B4-BE49-F238E27FC236}">
                  <a16:creationId xmlns:a16="http://schemas.microsoft.com/office/drawing/2014/main" id="{30964F53-119B-4494-9AF6-A70C39FEC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4531" y="-53581"/>
              <a:ext cx="2764536" cy="1735836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sr-Latn-RS" altLang="sr-Latn-RS" sz="2400">
                <a:solidFill>
                  <a:srgbClr val="000000"/>
                </a:solidFill>
              </a:endParaRPr>
            </a:p>
          </p:txBody>
        </p:sp>
        <p:sp>
          <p:nvSpPr>
            <p:cNvPr id="43019" name="object 5">
              <a:extLst>
                <a:ext uri="{FF2B5EF4-FFF2-40B4-BE49-F238E27FC236}">
                  <a16:creationId xmlns:a16="http://schemas.microsoft.com/office/drawing/2014/main" id="{E4A68232-7F0B-4DAD-B907-1ED3D73D5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9730" y="1314027"/>
              <a:ext cx="1228343" cy="1839467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sr-Latn-RS" altLang="sr-Latn-RS" sz="2400">
                <a:solidFill>
                  <a:srgbClr val="000000"/>
                </a:solidFill>
              </a:endParaRPr>
            </a:p>
          </p:txBody>
        </p:sp>
        <p:sp>
          <p:nvSpPr>
            <p:cNvPr id="43020" name="object 6">
              <a:extLst>
                <a:ext uri="{FF2B5EF4-FFF2-40B4-BE49-F238E27FC236}">
                  <a16:creationId xmlns:a16="http://schemas.microsoft.com/office/drawing/2014/main" id="{37CAE84D-B6C0-4E1A-B562-A59C7F22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537" y="881187"/>
              <a:ext cx="3809365" cy="768985"/>
            </a:xfrm>
            <a:custGeom>
              <a:avLst/>
              <a:gdLst>
                <a:gd name="T0" fmla="*/ 27431 w 3809365"/>
                <a:gd name="T1" fmla="*/ 44196 h 768985"/>
                <a:gd name="T2" fmla="*/ 3492754 w 3809365"/>
                <a:gd name="T3" fmla="*/ 768985 h 768985"/>
                <a:gd name="T4" fmla="*/ 0 w 3809365"/>
                <a:gd name="T5" fmla="*/ 0 h 768985"/>
                <a:gd name="T6" fmla="*/ 3809110 w 3809365"/>
                <a:gd name="T7" fmla="*/ 442087 h 7689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09365" h="768985">
                  <a:moveTo>
                    <a:pt x="27431" y="44196"/>
                  </a:moveTo>
                  <a:lnTo>
                    <a:pt x="3492754" y="768985"/>
                  </a:lnTo>
                </a:path>
                <a:path w="3809365" h="768985">
                  <a:moveTo>
                    <a:pt x="0" y="0"/>
                  </a:moveTo>
                  <a:lnTo>
                    <a:pt x="3809110" y="442087"/>
                  </a:lnTo>
                </a:path>
              </a:pathLst>
            </a:custGeom>
            <a:noFill/>
            <a:ln w="19812">
              <a:solidFill>
                <a:srgbClr val="FFD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CE5005EB-9235-45F2-96D7-374A3DCB2D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98675" y="279400"/>
            <a:ext cx="4737100" cy="685800"/>
          </a:xfrm>
        </p:spPr>
        <p:txBody>
          <a:bodyPr lIns="0" tIns="9525" rIns="0" bIns="0" rtlCol="0">
            <a:spAutoFit/>
          </a:bodyPr>
          <a:lstStyle/>
          <a:p>
            <a:pPr marL="9525">
              <a:spcBef>
                <a:spcPts val="75"/>
              </a:spcBef>
              <a:defRPr/>
            </a:pPr>
            <a:r>
              <a:rPr dirty="0"/>
              <a:t>Koncept</a:t>
            </a:r>
            <a:r>
              <a:rPr spc="-56" dirty="0"/>
              <a:t> </a:t>
            </a:r>
            <a:r>
              <a:rPr dirty="0"/>
              <a:t>GPS-a</a:t>
            </a:r>
          </a:p>
        </p:txBody>
      </p:sp>
      <p:sp>
        <p:nvSpPr>
          <p:cNvPr id="43012" name="object 16">
            <a:extLst>
              <a:ext uri="{FF2B5EF4-FFF2-40B4-BE49-F238E27FC236}">
                <a16:creationId xmlns:a16="http://schemas.microsoft.com/office/drawing/2014/main" id="{6574414D-355B-4CDF-8C8F-7BE201CAB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0" y="4859338"/>
            <a:ext cx="263525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5" rIns="0" bIns="0">
            <a:spAutoFit/>
          </a:bodyPr>
          <a:lstStyle>
            <a:lvl1pPr marL="9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5"/>
              </a:spcBef>
              <a:buFontTx/>
              <a:buNone/>
            </a:pPr>
            <a:r>
              <a:rPr lang="sr-Latn-RS" altLang="sr-Latn-RS" sz="600" i="1">
                <a:solidFill>
                  <a:srgbClr val="7E7E7E"/>
                </a:solidFill>
                <a:latin typeface="Carlito"/>
                <a:ea typeface="Carlito"/>
                <a:cs typeface="Carlito"/>
              </a:rPr>
              <a:t>Slaviček</a:t>
            </a:r>
            <a:endParaRPr lang="sr-Latn-RS" altLang="sr-Latn-RS" sz="600">
              <a:solidFill>
                <a:srgbClr val="000000"/>
              </a:solidFill>
              <a:latin typeface="Carlito"/>
              <a:ea typeface="Carlito"/>
              <a:cs typeface="Carlito"/>
            </a:endParaRPr>
          </a:p>
        </p:txBody>
      </p:sp>
      <p:grpSp>
        <p:nvGrpSpPr>
          <p:cNvPr id="43013" name="object 17">
            <a:extLst>
              <a:ext uri="{FF2B5EF4-FFF2-40B4-BE49-F238E27FC236}">
                <a16:creationId xmlns:a16="http://schemas.microsoft.com/office/drawing/2014/main" id="{3AE8853B-AE2E-4331-87AA-C3D63EA3CAD4}"/>
              </a:ext>
            </a:extLst>
          </p:cNvPr>
          <p:cNvGrpSpPr>
            <a:grpSpLocks/>
          </p:cNvGrpSpPr>
          <p:nvPr/>
        </p:nvGrpSpPr>
        <p:grpSpPr bwMode="auto">
          <a:xfrm>
            <a:off x="3524250" y="2428875"/>
            <a:ext cx="4141788" cy="3048000"/>
            <a:chOff x="4698280" y="2095133"/>
            <a:chExt cx="5522346" cy="4062279"/>
          </a:xfrm>
        </p:grpSpPr>
        <p:sp>
          <p:nvSpPr>
            <p:cNvPr id="43014" name="object 18">
              <a:extLst>
                <a:ext uri="{FF2B5EF4-FFF2-40B4-BE49-F238E27FC236}">
                  <a16:creationId xmlns:a16="http://schemas.microsoft.com/office/drawing/2014/main" id="{D4E53FD9-54E9-472B-9F2B-77E204AF5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8280" y="2095133"/>
              <a:ext cx="2412491" cy="1050036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sr-Latn-RS" altLang="sr-Latn-RS" sz="2400">
                <a:solidFill>
                  <a:srgbClr val="000000"/>
                </a:solidFill>
              </a:endParaRPr>
            </a:p>
          </p:txBody>
        </p:sp>
        <p:sp>
          <p:nvSpPr>
            <p:cNvPr id="43015" name="object 19">
              <a:extLst>
                <a:ext uri="{FF2B5EF4-FFF2-40B4-BE49-F238E27FC236}">
                  <a16:creationId xmlns:a16="http://schemas.microsoft.com/office/drawing/2014/main" id="{29F6D7FD-5ECE-4AB6-AEC2-B2F906BB3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8446" y="4288060"/>
              <a:ext cx="3043428" cy="1097282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sr-Latn-RS" altLang="sr-Latn-RS" sz="2400">
                <a:solidFill>
                  <a:srgbClr val="000000"/>
                </a:solidFill>
              </a:endParaRPr>
            </a:p>
          </p:txBody>
        </p:sp>
        <p:sp>
          <p:nvSpPr>
            <p:cNvPr id="43016" name="object 20">
              <a:extLst>
                <a:ext uri="{FF2B5EF4-FFF2-40B4-BE49-F238E27FC236}">
                  <a16:creationId xmlns:a16="http://schemas.microsoft.com/office/drawing/2014/main" id="{BE3EAF45-C5DE-470A-B9D7-3BB7A4727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2392" y="5124141"/>
              <a:ext cx="1888234" cy="1033271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sr-Latn-RS" altLang="sr-Latn-RS" sz="24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5B544DA2-B2DF-47CA-A9DF-F185FFED1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33909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2">
            <a:extLst>
              <a:ext uri="{FF2B5EF4-FFF2-40B4-BE49-F238E27FC236}">
                <a16:creationId xmlns:a16="http://schemas.microsoft.com/office/drawing/2014/main" id="{0C335831-AB2F-47A6-A0AB-9BD3FB03D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46375"/>
            <a:ext cx="8047037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786D0760-AA73-418E-B3C9-A5FE3E9CA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6775" y="-411163"/>
            <a:ext cx="10877550" cy="768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5DC6F2A-BF21-447E-BB4F-DC6A68490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/>
              <a:t> TEHNIČAR  GEODEZIJE  I  GEOINFORMATIKE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DB5D1B10-A819-4837-9036-27BFB95032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anchor="b"/>
          <a:lstStyle/>
          <a:p>
            <a:pPr eaLnBrk="1" hangingPunct="1">
              <a:lnSpc>
                <a:spcPct val="80000"/>
              </a:lnSpc>
            </a:pPr>
            <a:r>
              <a:rPr lang="hr-HR" altLang="sr-Latn-RS" sz="2000"/>
              <a:t>Radi na poslovima mjerenja zemljišta, održavanja katastarskih elaborata, iskolčenja građevinskih objekata, praćenja njihove izgradnje te njihovog ponašanja  u toku  upotrebe.</a:t>
            </a:r>
          </a:p>
          <a:p>
            <a:pPr eaLnBrk="1" hangingPunct="1">
              <a:lnSpc>
                <a:spcPct val="80000"/>
              </a:lnSpc>
            </a:pPr>
            <a:endParaRPr lang="hr-HR" altLang="sr-Latn-RS" sz="2000"/>
          </a:p>
          <a:p>
            <a:pPr eaLnBrk="1" hangingPunct="1">
              <a:lnSpc>
                <a:spcPct val="80000"/>
              </a:lnSpc>
            </a:pPr>
            <a:r>
              <a:rPr lang="hr-HR" altLang="sr-Latn-RS" sz="2000"/>
              <a:t>Kroz četverogodišnji program učenici se osposobljavaju za rad s instrumentima te izradu geodetskih planova i nacrta.</a:t>
            </a:r>
          </a:p>
          <a:p>
            <a:pPr eaLnBrk="1" hangingPunct="1">
              <a:lnSpc>
                <a:spcPct val="80000"/>
              </a:lnSpc>
            </a:pPr>
            <a:endParaRPr lang="hr-HR" altLang="sr-Latn-RS" sz="2000"/>
          </a:p>
          <a:p>
            <a:pPr eaLnBrk="1" hangingPunct="1">
              <a:lnSpc>
                <a:spcPct val="80000"/>
              </a:lnSpc>
            </a:pPr>
            <a:r>
              <a:rPr lang="hr-HR" altLang="sr-Latn-RS" sz="2000"/>
              <a:t>Sticanje vještine geodetskog  premjera  i obrade podataka ostvaruje se na geodetskim vježbama koje se provode na terenu.</a:t>
            </a:r>
          </a:p>
          <a:p>
            <a:pPr eaLnBrk="1" hangingPunct="1">
              <a:lnSpc>
                <a:spcPct val="80000"/>
              </a:lnSpc>
            </a:pPr>
            <a:endParaRPr lang="hr-HR" altLang="sr-Latn-RS" sz="2000"/>
          </a:p>
          <a:p>
            <a:pPr eaLnBrk="1" hangingPunct="1">
              <a:lnSpc>
                <a:spcPct val="80000"/>
              </a:lnSpc>
            </a:pPr>
            <a:r>
              <a:rPr lang="hr-HR" altLang="sr-Latn-RS" sz="2000"/>
              <a:t>Nastavak obrazovanja moguć je na geodetskom, građevinskom i drugim srodnim fakultetima i visokim školama.</a:t>
            </a:r>
          </a:p>
          <a:p>
            <a:pPr eaLnBrk="1" hangingPunct="1">
              <a:lnSpc>
                <a:spcPct val="80000"/>
              </a:lnSpc>
            </a:pPr>
            <a:endParaRPr lang="hr-HR" altLang="sr-Latn-RS" sz="20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2800206-5678-4AC1-AFF2-082041EFF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/>
              <a:t>NASTAVNI PROGRAM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801D98B7-96E5-4A2E-9DF9-C9847586266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24497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altLang="sr-Latn-RS" sz="1800" dirty="0"/>
              <a:t>OPĆE OBRAZOVNI PREDMETI</a:t>
            </a:r>
          </a:p>
          <a:p>
            <a:pPr eaLnBrk="1" hangingPunct="1">
              <a:lnSpc>
                <a:spcPct val="90000"/>
              </a:lnSpc>
              <a:defRPr/>
            </a:pPr>
            <a:endParaRPr lang="hr-HR" altLang="sr-Latn-RS" sz="18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sr-Latn-RS" sz="2000" dirty="0">
                <a:ea typeface="Arial" panose="020B0604020202020204" pitchFamily="34" charset="0"/>
              </a:rPr>
              <a:t>Bosanski,hrvatski,srpski jezik i komunikacija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sr-Latn-RS" sz="2000" dirty="0">
                <a:ea typeface="Arial" panose="020B0604020202020204" pitchFamily="34" charset="0"/>
              </a:rPr>
              <a:t>Strani jezik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sr-Latn-RS" sz="2000" dirty="0">
                <a:ea typeface="Arial" panose="020B0604020202020204" pitchFamily="34" charset="0"/>
              </a:rPr>
              <a:t>Matematika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sr-Latn-RS" sz="2000" dirty="0">
                <a:ea typeface="Arial" panose="020B0604020202020204" pitchFamily="34" charset="0"/>
              </a:rPr>
              <a:t>Tjelesni i zdravstveni odgoj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sr-Latn-RS" sz="2000" dirty="0">
                <a:ea typeface="Arial" panose="020B0604020202020204" pitchFamily="34" charset="0"/>
              </a:rPr>
              <a:t>Informatika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sr-Latn-RS" sz="2000" dirty="0">
                <a:ea typeface="Arial" panose="020B0604020202020204" pitchFamily="34" charset="0"/>
              </a:rPr>
              <a:t>Fizika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sr-Latn-RS" sz="2000" dirty="0">
                <a:ea typeface="Arial" panose="020B0604020202020204" pitchFamily="34" charset="0"/>
              </a:rPr>
              <a:t>Historija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sr-Latn-RS" sz="2000" dirty="0">
                <a:ea typeface="Arial" panose="020B0604020202020204" pitchFamily="34" charset="0"/>
              </a:rPr>
              <a:t>Demokratija  i  ljudska  prava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sr-Latn-RS" sz="2000" dirty="0">
                <a:ea typeface="Arial" panose="020B0604020202020204" pitchFamily="34" charset="0"/>
              </a:rPr>
              <a:t>Vjeronauka/Historija  religija 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hr-HR" altLang="sr-Latn-RS" sz="2000" dirty="0">
              <a:ea typeface="Arial" panose="020B0604020202020204" pitchFamily="34" charset="0"/>
            </a:endParaRP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4C3B7C4C-D576-4FDE-9CEA-16ED7B31022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24497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hr-HR" altLang="sr-Latn-RS" sz="1600" dirty="0"/>
              <a:t>STRUČNO  OBRAZOVANJE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hr-HR" altLang="sr-Latn-RS" sz="16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altLang="sr-Latn-RS" sz="1800" dirty="0">
                <a:ea typeface="Arial" panose="020B0604020202020204" pitchFamily="34" charset="0"/>
              </a:rPr>
              <a:t>Geodezija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altLang="sr-Latn-RS" sz="1800" dirty="0">
                <a:ea typeface="Arial" panose="020B0604020202020204" pitchFamily="34" charset="0"/>
              </a:rPr>
              <a:t>Geodetska  grafika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altLang="sr-Latn-RS" sz="1800" dirty="0">
                <a:ea typeface="Arial" panose="020B0604020202020204" pitchFamily="34" charset="0"/>
              </a:rPr>
              <a:t>Nacrtna geometrija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altLang="sr-Latn-RS" sz="1800" dirty="0">
                <a:ea typeface="Arial" panose="020B0604020202020204" pitchFamily="34" charset="0"/>
              </a:rPr>
              <a:t>Geodetski  planovi  i  karte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altLang="sr-Latn-RS" sz="1800" dirty="0">
                <a:ea typeface="Arial" panose="020B0604020202020204" pitchFamily="34" charset="0"/>
              </a:rPr>
              <a:t>Osnove  geoinformatike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altLang="sr-Latn-RS" sz="1800" dirty="0">
                <a:ea typeface="Arial" panose="020B0604020202020204" pitchFamily="34" charset="0"/>
              </a:rPr>
              <a:t>Primjena  računara  u geodeziji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altLang="sr-Latn-RS" sz="1800" dirty="0">
                <a:ea typeface="Arial" panose="020B0604020202020204" pitchFamily="34" charset="0"/>
              </a:rPr>
              <a:t>Primijenjena geodezija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altLang="sr-Latn-RS" sz="1800" dirty="0">
                <a:ea typeface="Arial" panose="020B0604020202020204" pitchFamily="34" charset="0"/>
              </a:rPr>
              <a:t>Poduzetništvo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altLang="sr-Latn-RS" sz="1800" dirty="0">
                <a:ea typeface="Arial" panose="020B0604020202020204" pitchFamily="34" charset="0"/>
              </a:rPr>
              <a:t>Račun  izravnanja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altLang="sr-Latn-RS" sz="1800" dirty="0">
                <a:ea typeface="Arial" panose="020B0604020202020204" pitchFamily="34" charset="0"/>
              </a:rPr>
              <a:t>Fotogrametrija i  daljinska  detekcija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altLang="sr-Latn-RS" sz="1800" dirty="0">
                <a:ea typeface="Arial" panose="020B0604020202020204" pitchFamily="34" charset="0"/>
              </a:rPr>
              <a:t>Katastar i agrarne operacije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altLang="sr-Latn-RS" sz="1800" dirty="0">
                <a:ea typeface="Arial" panose="020B0604020202020204" pitchFamily="34" charset="0"/>
              </a:rPr>
              <a:t>Geoinformacioni  sistemi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altLang="sr-Latn-RS" sz="1800" dirty="0">
                <a:ea typeface="Arial" panose="020B0604020202020204" pitchFamily="34" charset="0"/>
              </a:rPr>
              <a:t>Izborni  predmet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altLang="sr-Latn-RS" sz="1800" dirty="0">
                <a:ea typeface="Arial" panose="020B0604020202020204" pitchFamily="34" charset="0"/>
              </a:rPr>
              <a:t>Praktična  nastava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98" decel="100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98" decel="100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98" decel="100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98" decel="100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98" decel="1000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98" decel="1000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98" decel="100000" fill="hold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98" decel="100000" fill="hold"/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98" decel="100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98" decel="1000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98" decel="100000" fill="hold"/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98" decel="100000" fill="hold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98" decel="100000" fill="hold"/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98" decel="100000" fill="hold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98" decel="100000" fill="hold"/>
                                        <p:tgtEl>
                                          <p:spTgt spid="4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98" decel="100000" fill="hold"/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98" decel="100000" fill="hold"/>
                                        <p:tgtEl>
                                          <p:spTgt spid="4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1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98" decel="100000" fill="hold"/>
                                        <p:tgtEl>
                                          <p:spTgt spid="41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1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1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98" decel="100000" fill="hold"/>
                                        <p:tgtEl>
                                          <p:spTgt spid="41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1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1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98" decel="100000" fill="hold"/>
                                        <p:tgtEl>
                                          <p:spTgt spid="41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1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98" decel="100000" fill="hold"/>
                                        <p:tgtEl>
                                          <p:spTgt spid="41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10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10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98" decel="100000" fill="hold"/>
                                        <p:tgtEl>
                                          <p:spTgt spid="410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10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10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98" decel="100000" fill="hold"/>
                                        <p:tgtEl>
                                          <p:spTgt spid="410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100" grpId="0" build="p"/>
      <p:bldP spid="410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798D117-E534-490C-BADD-4DE5943320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/>
              <a:t>PRIMJENA  RAČUNARA  U  GEODEZIJI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0B1B9FC-C2F0-4C9E-9E62-EC91AA7EDE9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hr-HR" altLang="sr-Latn-RS" sz="2000"/>
          </a:p>
          <a:p>
            <a:pPr eaLnBrk="1" hangingPunct="1">
              <a:lnSpc>
                <a:spcPct val="90000"/>
              </a:lnSpc>
            </a:pPr>
            <a:r>
              <a:rPr lang="hr-HR" altLang="sr-Latn-RS" sz="2000"/>
              <a:t>Cilj je sticanje osnovne informatičke pismenosti do nivoa rješavanja jednostavnijih problema pomoću informatičke tehnologije.</a:t>
            </a:r>
          </a:p>
          <a:p>
            <a:pPr eaLnBrk="1" hangingPunct="1">
              <a:lnSpc>
                <a:spcPct val="90000"/>
              </a:lnSpc>
            </a:pPr>
            <a:endParaRPr lang="hr-HR" altLang="sr-Latn-RS" sz="2000"/>
          </a:p>
          <a:p>
            <a:pPr eaLnBrk="1" hangingPunct="1">
              <a:lnSpc>
                <a:spcPct val="90000"/>
              </a:lnSpc>
            </a:pPr>
            <a:r>
              <a:rPr lang="hr-HR" altLang="sr-Latn-RS" sz="2000"/>
              <a:t>Osposobljavanje za upotrebu računala.</a:t>
            </a:r>
          </a:p>
          <a:p>
            <a:pPr eaLnBrk="1" hangingPunct="1">
              <a:lnSpc>
                <a:spcPct val="90000"/>
              </a:lnSpc>
            </a:pPr>
            <a:endParaRPr lang="hr-HR" altLang="sr-Latn-RS" sz="2000"/>
          </a:p>
          <a:p>
            <a:pPr eaLnBrk="1" hangingPunct="1">
              <a:lnSpc>
                <a:spcPct val="90000"/>
              </a:lnSpc>
            </a:pPr>
            <a:r>
              <a:rPr lang="hr-HR" altLang="sr-Latn-RS" sz="2000"/>
              <a:t>Upoznavanje mogućnosti računala, te njegovo korištenje u geodeziji.</a:t>
            </a:r>
          </a:p>
        </p:txBody>
      </p:sp>
      <p:pic>
        <p:nvPicPr>
          <p:cNvPr id="19460" name="Picture 5" descr="pc">
            <a:extLst>
              <a:ext uri="{FF2B5EF4-FFF2-40B4-BE49-F238E27FC236}">
                <a16:creationId xmlns:a16="http://schemas.microsoft.com/office/drawing/2014/main" id="{7A2AA07F-CD4D-41CF-91CC-0B9B4F9D054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8700" y="2033588"/>
            <a:ext cx="3657600" cy="3657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6AD309E-7DD8-40EC-A46F-0065E395A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/>
              <a:t>NACRTNA GEOMETRIJA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7C517E3-882D-4421-B587-8B90CD1561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56100" y="3500438"/>
            <a:ext cx="4464050" cy="3168650"/>
          </a:xfrm>
        </p:spPr>
        <p:txBody>
          <a:bodyPr/>
          <a:lstStyle/>
          <a:p>
            <a:pPr eaLnBrk="1" hangingPunct="1"/>
            <a:r>
              <a:rPr lang="hr-HR" altLang="sr-Latn-RS" sz="2800"/>
              <a:t>Savladavanje osnovnih geometrijskih odnosa i razvijanje prostornog utiska, s naglaskom na karakteristike geodetske struke (kotirana i centralna projekcija).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3B88FA00-67F4-498B-9811-550BF4AF9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z="3200"/>
              <a:t>GEODETSKA  GRAFIKA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B785F1E-ACB2-43BE-BA63-3377EB639F9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hr-HR" altLang="sr-Latn-RS" sz="2400"/>
          </a:p>
          <a:p>
            <a:pPr eaLnBrk="1" hangingPunct="1"/>
            <a:r>
              <a:rPr lang="hr-HR" altLang="sr-Latn-RS" sz="2400"/>
              <a:t>Razvijanje osjećaja za urednost, tačnost, preciznost, savjesnost</a:t>
            </a:r>
          </a:p>
          <a:p>
            <a:pPr eaLnBrk="1" hangingPunct="1"/>
            <a:endParaRPr lang="hr-HR" altLang="sr-Latn-RS" sz="2400"/>
          </a:p>
          <a:p>
            <a:pPr eaLnBrk="1" hangingPunct="1"/>
            <a:r>
              <a:rPr lang="hr-HR" altLang="sr-Latn-RS" sz="2400"/>
              <a:t>Osposobljavanje za opisivanje i održavanje, iscrtavanje i kopiranje geodetskih planova i karata te ostale dokumentacije koja se koristi u geodeziji</a:t>
            </a:r>
          </a:p>
        </p:txBody>
      </p:sp>
      <p:pic>
        <p:nvPicPr>
          <p:cNvPr id="21508" name="Picture 5">
            <a:extLst>
              <a:ext uri="{FF2B5EF4-FFF2-40B4-BE49-F238E27FC236}">
                <a16:creationId xmlns:a16="http://schemas.microsoft.com/office/drawing/2014/main" id="{7617EA6A-211E-47FA-B0D4-22F7BC8BB78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275" y="1125538"/>
            <a:ext cx="3178175" cy="3560762"/>
          </a:xfrm>
        </p:spPr>
      </p:pic>
      <p:pic>
        <p:nvPicPr>
          <p:cNvPr id="21509" name="Picture 2" descr="Kreativna radionica kaligrafije - Sisak portal">
            <a:extLst>
              <a:ext uri="{FF2B5EF4-FFF2-40B4-BE49-F238E27FC236}">
                <a16:creationId xmlns:a16="http://schemas.microsoft.com/office/drawing/2014/main" id="{565D7FA8-27B4-4250-9C76-B000297C9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644900"/>
            <a:ext cx="47625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9B9375B-BBED-466B-8B71-395318F3E6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/>
              <a:t>GEODEZIJA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3B0A2EF-CAE1-4EEC-A25E-A73DCCD6790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altLang="sr-Latn-RS" sz="2000"/>
              <a:t>Sticanje  znanja iz osnova geodetske struke.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000"/>
              <a:t>Usvajanje znanja o klasičnim metoda premjera (polarna i ortogonalna metoda,GPS metoda).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000"/>
              <a:t>Usavršavanje znanja o geodetskoj osnovi u položajnom i visinskom smislu (trigonometrijska,poligonska,GNSS mreža  i nivelmanska mreža).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000"/>
              <a:t>Razvijanje vještina upotrebe  instrumente i pribor za obavljanje geodetskih zadataka.</a:t>
            </a:r>
          </a:p>
        </p:txBody>
      </p:sp>
      <p:pic>
        <p:nvPicPr>
          <p:cNvPr id="22532" name="Picture 5" descr="ghg">
            <a:extLst>
              <a:ext uri="{FF2B5EF4-FFF2-40B4-BE49-F238E27FC236}">
                <a16:creationId xmlns:a16="http://schemas.microsoft.com/office/drawing/2014/main" id="{B4E28BFB-E0DA-413C-8DDE-8292485BF45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4750" y="1484313"/>
            <a:ext cx="3819525" cy="4249737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B6ECA37E-AE3D-4EB5-9B1D-FE69431320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/>
              <a:t>GEODETSKI  PLANOVI  I  KARTE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5C21420-6B8A-4F7E-B14C-1B15468A0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hr-HR" altLang="sr-Latn-RS" sz="2800"/>
          </a:p>
          <a:p>
            <a:pPr eaLnBrk="1" hangingPunct="1"/>
            <a:r>
              <a:rPr lang="hr-HR" altLang="sr-Latn-RS" sz="2800"/>
              <a:t>Izrada geodetskih planova i karata.</a:t>
            </a:r>
          </a:p>
          <a:p>
            <a:pPr eaLnBrk="1" hangingPunct="1"/>
            <a:endParaRPr lang="hr-HR" altLang="sr-Latn-RS" sz="2800"/>
          </a:p>
          <a:p>
            <a:pPr eaLnBrk="1" hangingPunct="1"/>
            <a:r>
              <a:rPr lang="hr-HR" altLang="sr-Latn-RS" sz="2800"/>
              <a:t>Rukovanje spravama i priborom za kartiranje s naglaskom na primjenu informatičkih tehnologija.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r-HR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r-HR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</TotalTime>
  <Words>886</Words>
  <Application>Microsoft Office PowerPoint</Application>
  <PresentationFormat>Prikaz na ekranu (4:3)</PresentationFormat>
  <Paragraphs>130</Paragraphs>
  <Slides>29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Naslovi slajdova</vt:lpstr>
      </vt:variant>
      <vt:variant>
        <vt:i4>29</vt:i4>
      </vt:variant>
    </vt:vector>
  </HeadingPairs>
  <TitlesOfParts>
    <vt:vector size="31" baseType="lpstr">
      <vt:lpstr>Default Design</vt:lpstr>
      <vt:lpstr>Office Theme</vt:lpstr>
      <vt:lpstr>PowerPoint prezentacija</vt:lpstr>
      <vt:lpstr>PowerPoint prezentacija</vt:lpstr>
      <vt:lpstr> TEHNIČAR  GEODEZIJE  I  GEOINFORMATIKE</vt:lpstr>
      <vt:lpstr>NASTAVNI PROGRAM</vt:lpstr>
      <vt:lpstr>PRIMJENA  RAČUNARA  U  GEODEZIJI</vt:lpstr>
      <vt:lpstr>NACRTNA GEOMETRIJA</vt:lpstr>
      <vt:lpstr>GEODETSKA  GRAFIKA</vt:lpstr>
      <vt:lpstr>GEODEZIJA</vt:lpstr>
      <vt:lpstr>GEODETSKI  PLANOVI  I  KARTE</vt:lpstr>
      <vt:lpstr>PRIMJENA  RAČUNARA  U  GEODEZIJI</vt:lpstr>
      <vt:lpstr>PRIMIJENJENA GEODEZIJA</vt:lpstr>
      <vt:lpstr>FOTOGRAMETRIJA</vt:lpstr>
      <vt:lpstr>KATASTAR I AGRARNE OPERACIJE</vt:lpstr>
      <vt:lpstr>GEOINFORMACIONI  SISTEMI</vt:lpstr>
      <vt:lpstr>TRASIRANJE</vt:lpstr>
      <vt:lpstr>OBILJEŽAVANJE      I  SNIMANJE SAOBRAĆAJNICA</vt:lpstr>
      <vt:lpstr>PowerPoint prezentacija</vt:lpstr>
      <vt:lpstr>PowerPoint prezentacija</vt:lpstr>
      <vt:lpstr>PRAKTIČNA  NASTAVA</vt:lpstr>
      <vt:lpstr>A ZAŠTO JE OVO ATRAKTIVNO ZANIMANJE?</vt:lpstr>
      <vt:lpstr>A ZAŠTO JE OVO ATRAKTIVNO ZANIMANJE?</vt:lpstr>
      <vt:lpstr> ZAŠTO TEHNIČAR GEODEZIJE I GEOINFORMATIKE?</vt:lpstr>
      <vt:lpstr> ZAŠTO TEHNIČAR GEODEZIJE I GEOINFORMATIKE?</vt:lpstr>
      <vt:lpstr> ZAŠTO TEHNIČAR GEODEZIJE I GEOINFORMATIKE?</vt:lpstr>
      <vt:lpstr>GPS na kopnu, moru i zraku</vt:lpstr>
      <vt:lpstr>PowerPoint prezentacija</vt:lpstr>
      <vt:lpstr>Koncept GPS-a</vt:lpstr>
      <vt:lpstr>PowerPoint prezentacija</vt:lpstr>
      <vt:lpstr>PowerPoint prezentacija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dudo</dc:creator>
  <cp:lastModifiedBy>Kadrija Ibisevic</cp:lastModifiedBy>
  <cp:revision>39</cp:revision>
  <dcterms:created xsi:type="dcterms:W3CDTF">2011-04-12T17:40:42Z</dcterms:created>
  <dcterms:modified xsi:type="dcterms:W3CDTF">2021-06-04T19:05:57Z</dcterms:modified>
  <cp:contentStatus>Final</cp:contentStatus>
</cp:coreProperties>
</file>