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80625" cy="567055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360" y="-58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x-none" sz="14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x-none" sz="14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x-none" sz="14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6263E2F-EE46-4A63-9957-FE042E45F2F9}" type="slidenum">
              <a:t>‹#›</a:t>
            </a:fld>
            <a:endParaRPr lang="x-none" sz="14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96713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720000" y="900000"/>
            <a:ext cx="6120000" cy="3441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x-none" sz="1400" kern="1200"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x-none" sz="1400" kern="1200"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rtl="0" hangingPunct="0">
              <a:buNone/>
              <a:tabLst/>
              <a:defRPr lang="x-none" sz="1400" kern="1200"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r" rtl="0" hangingPunct="0">
              <a:buNone/>
              <a:tabLst/>
              <a:defRPr lang="x-none" sz="1400" kern="1200"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fld id="{2DB9F3C3-9AAF-477C-84A9-FDBB0A81441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8941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x-none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B12225-247C-4B22-A305-82FFC6A9F88C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12397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202A07-50CD-474A-9805-8854BB9B974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65022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6200" y="215900"/>
            <a:ext cx="2024063" cy="4440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0" y="215900"/>
            <a:ext cx="5924550" cy="4440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235DB0-5271-4F35-AAB5-92B6CFE7B3B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6494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E438A1-BE69-483E-9D6F-314A9838BADA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97580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9C5A5B-781E-481A-A2D2-79DA86B7B8A2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61642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250" y="1368425"/>
            <a:ext cx="3973513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5163" y="1368425"/>
            <a:ext cx="3975100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BE64FE-38F7-442A-BA4F-D0653B24572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5994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284BBA-2D82-4405-915F-04B1B4E1FB67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12909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061978-B164-42F5-8362-BED923BDEBB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00008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760F5D-FCEC-4048-83A4-207D998E620E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2746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6D26FA-8A76-4756-97EF-57AE73A9367B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73136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22CE33-D0F0-4BB0-8502-17B110FE3652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8855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5760" cy="567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1620000" y="1368000"/>
            <a:ext cx="810000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None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848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209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8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2"/>
          </p:nvPr>
        </p:nvSpPr>
        <p:spPr>
          <a:xfrm>
            <a:off x="1584000" y="516492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x-none" sz="1400" kern="1200"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3"/>
          </p:nvPr>
        </p:nvSpPr>
        <p:spPr>
          <a:xfrm>
            <a:off x="3987000" y="516492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x-none" sz="1400" kern="1200"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4"/>
          </p:nvPr>
        </p:nvSpPr>
        <p:spPr>
          <a:xfrm>
            <a:off x="7227000" y="516492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x-none" sz="1400" kern="1200"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fld id="{3FF8D56B-58E1-4D57-AE6C-83BA87C5C645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x-none" sz="3300" b="0" i="0" u="none" strike="noStrike" kern="1200">
          <a:ln>
            <a:noFill/>
          </a:ln>
          <a:solidFill>
            <a:srgbClr val="050505"/>
          </a:solidFill>
          <a:latin typeface="Liberation Serif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060"/>
        </a:spcAft>
        <a:tabLst/>
        <a:defRPr lang="x-none" sz="2400" b="0" i="0" u="none" strike="noStrike" kern="1200">
          <a:ln>
            <a:noFill/>
          </a:ln>
          <a:solidFill>
            <a:srgbClr val="050505"/>
          </a:solidFill>
          <a:latin typeface="Liberation Sans" pitchFamily="34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gimn.lu@bih.net.b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883C8E-9CCC-4FE7-BE44-83A4E31B1526}" type="slidenum">
              <a:t>1</a:t>
            </a:fld>
            <a:endParaRPr lang="x-non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latin typeface="Tahoma" pitchFamily="34"/>
              </a:rPr>
              <a:t>JU Mješovita srednja škola Lukavac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x-none" sz="4000" b="1">
                <a:latin typeface="Tahoma" pitchFamily="34"/>
              </a:rPr>
              <a:t>KATALOG ZANIMANJA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93834C-88FB-4854-B4A0-7757A50CCDEF}" type="slidenum">
              <a:t>10</a:t>
            </a:fld>
            <a:endParaRPr lang="x-non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x-none" sz="2000" b="1">
                <a:latin typeface="Tahoma" pitchFamily="34"/>
              </a:rPr>
              <a:t>JU Mješovita srednja škola Lukavac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520000" y="1224000"/>
            <a:ext cx="2015999" cy="1712160"/>
          </a:xfrm>
        </p:spPr>
      </p:pic>
      <p:pic>
        <p:nvPicPr>
          <p:cNvPr id="4" name="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408000" y="1224000"/>
            <a:ext cx="2376000" cy="1712160"/>
          </a:xfrm>
        </p:spPr>
      </p:pic>
      <p:pic>
        <p:nvPicPr>
          <p:cNvPr id="5" name=""/>
          <p:cNvPicPr>
            <a:picLocks noGrp="1" noChangeAspect="1"/>
          </p:cNvPicPr>
          <p:nvPr>
            <p:ph type="pic" idx="4294967295"/>
          </p:nvPr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6408000" y="3085560"/>
            <a:ext cx="2368800" cy="1882440"/>
          </a:xfrm>
        </p:spPr>
      </p:pic>
      <p:pic>
        <p:nvPicPr>
          <p:cNvPr id="6" name=""/>
          <p:cNvPicPr>
            <a:picLocks noGrp="1" noChangeAspect="1"/>
          </p:cNvPicPr>
          <p:nvPr>
            <p:ph type="pic" idx="4294967295"/>
          </p:nvPr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2520000" y="3085560"/>
            <a:ext cx="2015999" cy="188244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491BE8-3B77-4253-AB39-0BCAE0FBEE26}" type="slidenum">
              <a:t>11</a:t>
            </a:fld>
            <a:endParaRPr lang="x-non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x-none" sz="2000" b="1">
                <a:latin typeface="Tahoma" pitchFamily="34"/>
              </a:rPr>
              <a:t>JU Mješovita srednja škola Lukavac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None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848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209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8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x-none" b="1">
                <a:latin typeface="Tahoma" pitchFamily="34"/>
              </a:rPr>
              <a:t>Strani jezici koji se uče u našoj školi:</a:t>
            </a:r>
          </a:p>
          <a:p>
            <a:pPr lvl="0">
              <a:buChar char=""/>
            </a:pPr>
            <a:r>
              <a:rPr lang="x-none">
                <a:latin typeface="Tahoma" pitchFamily="34"/>
              </a:rPr>
              <a:t>Engleski jezik</a:t>
            </a:r>
          </a:p>
          <a:p>
            <a:pPr lvl="0">
              <a:buChar char=""/>
            </a:pPr>
            <a:r>
              <a:rPr lang="x-none">
                <a:latin typeface="Tahoma" pitchFamily="34"/>
              </a:rPr>
              <a:t>Njemački jezik</a:t>
            </a:r>
          </a:p>
          <a:p>
            <a:pPr lvl="0">
              <a:buChar char=""/>
            </a:pPr>
            <a:r>
              <a:rPr lang="x-none">
                <a:latin typeface="Tahoma" pitchFamily="34"/>
              </a:rPr>
              <a:t>Latinski jezik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0DDD87-2849-4D73-80F5-61A14EA38F71}" type="slidenum">
              <a:t>12</a:t>
            </a:fld>
            <a:endParaRPr lang="x-non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x-none" sz="2000" b="1">
                <a:latin typeface="Tahoma" pitchFamily="34"/>
              </a:rPr>
              <a:t>JU Mješovita srednja škola Lukavac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None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848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209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8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l">
              <a:buNone/>
            </a:pPr>
            <a:r>
              <a:rPr lang="x-none" b="1">
                <a:latin typeface="Tahoma" pitchFamily="34"/>
              </a:rPr>
              <a:t>                        MISIJA</a:t>
            </a:r>
          </a:p>
          <a:p>
            <a:pPr lvl="0" algn="l">
              <a:buNone/>
            </a:pPr>
            <a:r>
              <a:rPr lang="x-none" b="1">
                <a:latin typeface="Tahoma" pitchFamily="34"/>
              </a:rPr>
              <a:t>                           </a:t>
            </a:r>
            <a:r>
              <a:rPr lang="x-none" b="1">
                <a:latin typeface="Tahoma" pitchFamily="32"/>
                <a:ea typeface="Tahoma" pitchFamily="32"/>
                <a:cs typeface="Tahoma" pitchFamily="32"/>
              </a:rPr>
              <a:t>***</a:t>
            </a:r>
          </a:p>
          <a:p>
            <a:pPr lvl="0" algn="l">
              <a:buNone/>
            </a:pPr>
            <a:endParaRPr lang="x-none" sz="1800" b="1">
              <a:latin typeface="Tahoma" pitchFamily="34"/>
            </a:endParaRPr>
          </a:p>
          <a:p>
            <a:pPr lvl="0" algn="l">
              <a:buNone/>
            </a:pPr>
            <a:r>
              <a:rPr lang="x-none" sz="1800">
                <a:latin typeface="Tahoma" pitchFamily="34"/>
              </a:rPr>
              <a:t>Svojim postojnjem čuvamo ugled škole, afirmišemo i podržavamo profesionalni i lični razvoj pojedinca, kao osnovne humanističke vrijednosti, promovišemo znanje, slobodu, toleranciju, solidarnost, jednakost i istinu.</a:t>
            </a:r>
          </a:p>
          <a:p>
            <a:pPr lvl="0" algn="l">
              <a:buNone/>
            </a:pPr>
            <a:r>
              <a:rPr lang="x-none" sz="1800">
                <a:latin typeface="Tahoma" pitchFamily="34"/>
              </a:rPr>
              <a:t>Naš zadatak je obezbjediti ljudske resurse visokog kvaliteta za samostalan rad i nastavak školovanja.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C64119-0D78-4FF8-83E2-A5AC9DB4CB27}" type="slidenum">
              <a:t>13</a:t>
            </a:fld>
            <a:endParaRPr lang="x-non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x-none" sz="2000" b="1">
                <a:latin typeface="Tahoma" pitchFamily="34"/>
              </a:rPr>
              <a:t>JU Mješovita srednja škola Lukavac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None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848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209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8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x-none" b="1">
                <a:latin typeface="Tahoma" pitchFamily="34"/>
              </a:rPr>
              <a:t>Adresa:</a:t>
            </a:r>
            <a:r>
              <a:rPr lang="x-none">
                <a:latin typeface="Tahoma" pitchFamily="34"/>
              </a:rPr>
              <a:t> Školsak 5, 75300 Lukavac BiH</a:t>
            </a:r>
          </a:p>
          <a:p>
            <a:pPr lvl="0">
              <a:buNone/>
            </a:pPr>
            <a:r>
              <a:rPr lang="x-none" b="1">
                <a:latin typeface="Tahoma" pitchFamily="34"/>
              </a:rPr>
              <a:t>Telefon:</a:t>
            </a:r>
            <a:r>
              <a:rPr lang="x-none">
                <a:latin typeface="Tahoma" pitchFamily="34"/>
              </a:rPr>
              <a:t> 035/ 550-54</a:t>
            </a:r>
          </a:p>
          <a:p>
            <a:pPr lvl="0">
              <a:buNone/>
            </a:pPr>
            <a:r>
              <a:rPr lang="x-none" b="1">
                <a:latin typeface="Tahoma" pitchFamily="34"/>
              </a:rPr>
              <a:t>e-mail:</a:t>
            </a:r>
            <a:r>
              <a:rPr lang="x-none">
                <a:latin typeface="Tahoma" pitchFamily="34"/>
              </a:rPr>
              <a:t> </a:t>
            </a:r>
            <a:r>
              <a:rPr lang="x-none">
                <a:latin typeface="Tahoma" pitchFamily="34"/>
                <a:hlinkClick r:id="rId3"/>
              </a:rPr>
              <a:t>gimn.lu@bih.net.ba</a:t>
            </a:r>
          </a:p>
          <a:p>
            <a:pPr lvl="0">
              <a:buNone/>
            </a:pPr>
            <a:r>
              <a:rPr lang="x-none" b="1">
                <a:latin typeface="Tahoma" pitchFamily="34"/>
              </a:rPr>
              <a:t>website:msslukavac.edu.ba</a:t>
            </a:r>
          </a:p>
          <a:p>
            <a:pPr lvl="0">
              <a:buNone/>
            </a:pPr>
            <a:endParaRPr lang="x-none">
              <a:latin typeface="Tahoma" pitchFamily="34"/>
            </a:endParaRPr>
          </a:p>
          <a:p>
            <a:pPr lvl="0">
              <a:buNone/>
            </a:pPr>
            <a:endParaRPr lang="x-none">
              <a:latin typeface="Tahoma" pitchFamily="34"/>
            </a:endParaRPr>
          </a:p>
          <a:p>
            <a:pPr lvl="0">
              <a:buNone/>
            </a:pPr>
            <a:r>
              <a:rPr lang="x-none" sz="1500">
                <a:latin typeface="Tahoma" pitchFamily="34"/>
              </a:rPr>
              <a:t>Urađeno po ideji: prof. Dženana Omerdić</a:t>
            </a:r>
          </a:p>
          <a:p>
            <a:pPr lvl="0">
              <a:buNone/>
            </a:pPr>
            <a:r>
              <a:rPr lang="x-none" sz="1500">
                <a:latin typeface="Tahoma" pitchFamily="34"/>
              </a:rPr>
              <a:t>U izradi kataloga učestvovali: članovi Aktiva stručnoteorijske nastave</a:t>
            </a:r>
          </a:p>
          <a:p>
            <a:pPr lvl="0">
              <a:buNone/>
            </a:pPr>
            <a:r>
              <a:rPr lang="x-none" sz="1500">
                <a:latin typeface="Tahoma" pitchFamily="34"/>
              </a:rPr>
              <a:t>Planirano štampati u 200 primjeraka</a:t>
            </a:r>
          </a:p>
          <a:p>
            <a:pPr lvl="0">
              <a:buNone/>
            </a:pPr>
            <a:r>
              <a:rPr lang="x-none" sz="1500">
                <a:latin typeface="Tahoma" pitchFamily="34"/>
              </a:rPr>
              <a:t>Objavljeno u elektronskoj verziji na web stranici i fb stranici škole</a:t>
            </a:r>
          </a:p>
          <a:p>
            <a:pPr lvl="0" algn="l">
              <a:buNone/>
            </a:pPr>
            <a:endParaRPr lang="x-none" sz="1500">
              <a:latin typeface="Tahoma" pitchFamily="34"/>
            </a:endParaRPr>
          </a:p>
          <a:p>
            <a:pPr lvl="0" algn="l">
              <a:buNone/>
            </a:pPr>
            <a:r>
              <a:rPr lang="x-none" sz="1500">
                <a:latin typeface="Tahoma" pitchFamily="34"/>
              </a:rPr>
              <a:t>Maj, 2021.godine</a:t>
            </a:r>
          </a:p>
          <a:p>
            <a:pPr lvl="0">
              <a:buNone/>
            </a:pPr>
            <a:endParaRPr lang="x-none">
              <a:latin typeface="Tahoma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6F8B63-EB2F-4C6C-9867-F0EBD10751CB}" type="slidenum">
              <a:t>2</a:t>
            </a:fld>
            <a:endParaRPr lang="x-non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x-none" sz="2000" b="1">
                <a:latin typeface="Tahoma" pitchFamily="34"/>
              </a:rPr>
              <a:t>JU Mješovita srednja škola Lukavac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None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848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209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8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l">
              <a:buNone/>
            </a:pPr>
            <a:r>
              <a:rPr lang="x-none" sz="2000" b="1">
                <a:latin typeface="Tahoma" pitchFamily="34"/>
              </a:rPr>
              <a:t>SADRŽAJ:</a:t>
            </a:r>
          </a:p>
          <a:p>
            <a:pPr lvl="0" algn="l">
              <a:buChar char=""/>
            </a:pPr>
            <a:r>
              <a:rPr lang="x-none" sz="2000">
                <a:latin typeface="Tahoma" pitchFamily="34"/>
              </a:rPr>
              <a:t>Uvodna riječ</a:t>
            </a:r>
          </a:p>
          <a:p>
            <a:pPr lvl="0" algn="l">
              <a:buChar char=""/>
            </a:pPr>
            <a:r>
              <a:rPr lang="x-none" sz="2000">
                <a:latin typeface="Tahoma" pitchFamily="34"/>
              </a:rPr>
              <a:t>Dokumentacija potrebna za upis u prvi razred</a:t>
            </a:r>
          </a:p>
          <a:p>
            <a:pPr lvl="0" algn="l">
              <a:buChar char=""/>
            </a:pPr>
            <a:r>
              <a:rPr lang="x-none" sz="2000">
                <a:latin typeface="Tahoma" pitchFamily="34"/>
              </a:rPr>
              <a:t>Smjerovi koje možete upisati u našoj školi</a:t>
            </a:r>
          </a:p>
          <a:p>
            <a:pPr lvl="0" algn="l">
              <a:buChar char=""/>
            </a:pPr>
            <a:r>
              <a:rPr lang="x-none" sz="2000">
                <a:latin typeface="Tahoma" pitchFamily="34"/>
              </a:rPr>
              <a:t>Medicinska sestra-tehničar</a:t>
            </a:r>
          </a:p>
          <a:p>
            <a:pPr lvl="0" algn="l">
              <a:buChar char=""/>
            </a:pPr>
            <a:r>
              <a:rPr lang="x-none" sz="2000">
                <a:latin typeface="Tahoma" pitchFamily="34"/>
              </a:rPr>
              <a:t>Opća gimnazija</a:t>
            </a:r>
          </a:p>
          <a:p>
            <a:pPr lvl="0" algn="l">
              <a:buChar char=""/>
            </a:pPr>
            <a:r>
              <a:rPr lang="x-none" sz="2000">
                <a:latin typeface="Tahoma" pitchFamily="34"/>
              </a:rPr>
              <a:t>Strani jezici koji se uče u našoj školi</a:t>
            </a:r>
          </a:p>
          <a:p>
            <a:pPr lvl="0" algn="l">
              <a:buChar char=""/>
            </a:pPr>
            <a:r>
              <a:rPr lang="x-none" sz="2000">
                <a:latin typeface="Tahoma" pitchFamily="34"/>
              </a:rPr>
              <a:t>Naša misija</a:t>
            </a:r>
          </a:p>
          <a:p>
            <a:pPr lvl="0" algn="l">
              <a:buChar char=""/>
            </a:pPr>
            <a:endParaRPr lang="x-none">
              <a:latin typeface="Tahoma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8AFE6F-620A-49B6-8195-E7084BE6A0E1}" type="slidenum">
              <a:t>3</a:t>
            </a:fld>
            <a:endParaRPr lang="x-non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x-none" sz="2000" b="1">
                <a:latin typeface="Tahoma" pitchFamily="34"/>
              </a:rPr>
              <a:t>JU Mješovita srednja škola Lukavac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None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848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209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8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x-none" sz="2000" b="1">
                <a:latin typeface="Tahoma" pitchFamily="34"/>
              </a:rPr>
              <a:t>UVODNA RIJEČ</a:t>
            </a:r>
          </a:p>
          <a:p>
            <a:pPr lvl="0">
              <a:buNone/>
            </a:pPr>
            <a:r>
              <a:rPr lang="x-none" sz="2000">
                <a:latin typeface="Tahoma" pitchFamily="34"/>
              </a:rPr>
              <a:t>JU mješovita srednja škola Lukavac osnovana je 2016.godine a do tada je radila kao Gimnazija Lukavac i to od 1966.godine.</a:t>
            </a:r>
          </a:p>
          <a:p>
            <a:pPr lvl="0">
              <a:buNone/>
            </a:pPr>
            <a:r>
              <a:rPr lang="x-none" sz="2000">
                <a:latin typeface="Tahoma" pitchFamily="34"/>
              </a:rPr>
              <a:t>U prvoj godini postojanja ovu školu pohađalo je svega 90 učenika od čega 68 učenika smjer medicinska sestra-tehničar i 22 učenika smjer opća gimnazija.</a:t>
            </a:r>
          </a:p>
          <a:p>
            <a:pPr lvl="0">
              <a:buNone/>
            </a:pPr>
            <a:r>
              <a:rPr lang="x-none" sz="2000">
                <a:latin typeface="Tahoma" pitchFamily="34"/>
              </a:rPr>
              <a:t>Od tada pa sve do danas naša škola se razvijala u punom mahu.</a:t>
            </a:r>
          </a:p>
          <a:p>
            <a:pPr lvl="0">
              <a:buNone/>
            </a:pPr>
            <a:endParaRPr lang="x-none" sz="2000">
              <a:latin typeface="Tahoma" pitchFamily="34"/>
            </a:endParaRPr>
          </a:p>
          <a:p>
            <a:pPr lvl="0">
              <a:buNone/>
            </a:pPr>
            <a:endParaRPr lang="x-none" sz="2000">
              <a:latin typeface="Tahoma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5874BA-AC27-4D0D-8379-3CEA5CED3A41}" type="slidenum">
              <a:t>4</a:t>
            </a:fld>
            <a:endParaRPr lang="x-non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x-none" sz="2000" b="1">
                <a:latin typeface="Tahoma" pitchFamily="34"/>
              </a:rPr>
              <a:t>JU Mješovita srednja škola Lukavac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620000" y="1368000"/>
            <a:ext cx="8243999" cy="32882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None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848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209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8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r>
              <a:rPr lang="x-none" sz="2000">
                <a:latin typeface="Tahoma" pitchFamily="34"/>
              </a:rPr>
              <a:t>Dragi učenici devetih razreda osnovnih škola</a:t>
            </a:r>
          </a:p>
          <a:p>
            <a:pPr lvl="0" algn="ctr">
              <a:buNone/>
            </a:pPr>
            <a:r>
              <a:rPr lang="x-none" sz="2000">
                <a:latin typeface="Tahoma" pitchFamily="32"/>
                <a:ea typeface="Tahoma" pitchFamily="32"/>
                <a:cs typeface="Tahoma" pitchFamily="32"/>
              </a:rPr>
              <a:t>***</a:t>
            </a:r>
          </a:p>
          <a:p>
            <a:pPr lvl="0" algn="just">
              <a:buNone/>
            </a:pPr>
            <a:r>
              <a:rPr lang="x-none" sz="2000">
                <a:latin typeface="Tahoma" pitchFamily="34"/>
              </a:rPr>
              <a:t>Naša škola je prepoznatljiva po inovativnosti, odnosu nastavnik-učenik-roditelj, škola koja učenicima omogućava širok spektar obrazovnih, kulturnih i sportskih mogućnosti. To je škola koju đaci vole, koja ih motiviše za dugo životno učenje. Zato, budite sigurni da odabirom JU Mješovite srednje škole Lukavac pravite pravi izbor.</a:t>
            </a:r>
          </a:p>
          <a:p>
            <a:pPr lvl="0" algn="just">
              <a:buNone/>
            </a:pPr>
            <a:endParaRPr lang="x-none" sz="2000">
              <a:latin typeface="Tahoma" pitchFamily="34"/>
            </a:endParaRPr>
          </a:p>
          <a:p>
            <a:pPr lvl="0" algn="ctr">
              <a:buNone/>
            </a:pPr>
            <a:r>
              <a:rPr lang="x-none" b="1" i="1">
                <a:latin typeface="Tahoma" pitchFamily="34"/>
              </a:rPr>
              <a:t>Dobro nam došli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33FF6F-5600-4DD4-BF64-C78D89FE8435}" type="slidenum">
              <a:t>5</a:t>
            </a:fld>
            <a:endParaRPr lang="x-non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x-none" sz="2000" b="1">
                <a:latin typeface="Tahoma" pitchFamily="34"/>
              </a:rPr>
              <a:t>JU Mješovita srednja škola Lukavac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None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848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209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8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x-none"/>
              <a:t>Dokumentacija potrebna za upis:</a:t>
            </a:r>
          </a:p>
          <a:p>
            <a:pPr lvl="0">
              <a:buSzPct val="100000"/>
              <a:buAutoNum type="arabicPeriod"/>
            </a:pPr>
            <a:r>
              <a:rPr lang="x-none" sz="2000"/>
              <a:t>Orginalna svjedodžba o završenoj osnovnoj školi</a:t>
            </a:r>
          </a:p>
          <a:p>
            <a:pPr lvl="0">
              <a:buSzPct val="100000"/>
              <a:buAutoNum type="arabicPeriod"/>
            </a:pPr>
            <a:r>
              <a:rPr lang="x-none" sz="2000"/>
              <a:t>Orginalno uvjerenje o uspjehu u VI, VII, VIII i IX razredu</a:t>
            </a:r>
          </a:p>
          <a:p>
            <a:pPr lvl="0">
              <a:buSzPct val="100000"/>
              <a:buAutoNum type="arabicPeriod"/>
            </a:pPr>
            <a:r>
              <a:rPr lang="x-none" sz="2000"/>
              <a:t>Uvjerenje o polaganju eksterne mature</a:t>
            </a:r>
          </a:p>
          <a:p>
            <a:pPr lvl="0">
              <a:buSzPct val="100000"/>
              <a:buAutoNum type="arabicPeriod"/>
            </a:pPr>
            <a:r>
              <a:rPr lang="x-none" sz="2000"/>
              <a:t>Pedagoški karton</a:t>
            </a:r>
          </a:p>
          <a:p>
            <a:pPr lvl="0">
              <a:buSzPct val="100000"/>
              <a:buAutoNum type="arabicPeriod"/>
            </a:pPr>
            <a:r>
              <a:rPr lang="x-none" sz="2000"/>
              <a:t>Osvojene nagrade i priznanja iz predmeta koji se boduju pri upisu u školu</a:t>
            </a:r>
          </a:p>
          <a:p>
            <a:pPr lvl="0">
              <a:buSzPct val="100000"/>
              <a:buAutoNum type="arabicPeriod"/>
            </a:pPr>
            <a:r>
              <a:rPr lang="x-none" sz="2000"/>
              <a:t>Izvod iz matične knjige rođenih</a:t>
            </a:r>
          </a:p>
          <a:p>
            <a:pPr lvl="0">
              <a:buSzPct val="100000"/>
              <a:buAutoNum type="arabicPeriod"/>
            </a:pPr>
            <a:r>
              <a:rPr lang="x-none" sz="2000"/>
              <a:t>Prijavni list</a:t>
            </a:r>
          </a:p>
          <a:p>
            <a:pPr lvl="0">
              <a:buSzPct val="100000"/>
              <a:buAutoNum type="arabicPeriod"/>
            </a:pPr>
            <a:r>
              <a:rPr lang="x-none" sz="2000"/>
              <a:t>List profesionalne orijentacije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F0CAE9-3265-4515-9A46-FFAC5DC5DEEC}" type="slidenum">
              <a:t>6</a:t>
            </a:fld>
            <a:endParaRPr lang="x-non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x-none" sz="2000" b="1">
                <a:latin typeface="Tahoma" pitchFamily="34"/>
              </a:rPr>
              <a:t>JU Mješovita srednja škola Lukavac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632000" y="432000"/>
            <a:ext cx="2304000" cy="1967760"/>
          </a:xfrm>
        </p:spPr>
      </p:pic>
      <p:sp>
        <p:nvSpPr>
          <p:cNvPr id="4" name="TextBox 3"/>
          <p:cNvSpPr txBox="1"/>
          <p:nvPr/>
        </p:nvSpPr>
        <p:spPr>
          <a:xfrm>
            <a:off x="2160000" y="2088000"/>
            <a:ext cx="5673240" cy="1315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2000" b="1" i="0" u="none" strike="noStrike" kern="1200">
                <a:ln>
                  <a:noFill/>
                </a:ln>
                <a:latin typeface="Tahoma" pitchFamily="34"/>
                <a:ea typeface="Droid Sans Fallback" pitchFamily="2"/>
                <a:cs typeface="Lohit Hindi" pitchFamily="2"/>
              </a:rPr>
              <a:t>Smjerovi koje možete upisati u našoj školi: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x-none" sz="2000" b="0" i="0" u="none" strike="noStrike" kern="1200">
              <a:ln>
                <a:noFill/>
              </a:ln>
              <a:latin typeface="Tahoma" pitchFamily="34"/>
              <a:ea typeface="Droid Sans Fallback" pitchFamily="2"/>
              <a:cs typeface="Lohit Hindi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➢"/>
              <a:tabLst/>
            </a:pPr>
            <a:r>
              <a:rPr lang="x-none" sz="2000" b="0" i="0" u="none" strike="noStrike" kern="1200">
                <a:ln>
                  <a:noFill/>
                </a:ln>
                <a:latin typeface="Tahoma" pitchFamily="34"/>
                <a:ea typeface="Droid Sans Fallback" pitchFamily="2"/>
                <a:cs typeface="Lohit Hindi" pitchFamily="2"/>
              </a:rPr>
              <a:t>Medicinska sestra-tehničar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➢"/>
              <a:tabLst/>
            </a:pPr>
            <a:r>
              <a:rPr lang="x-none" sz="2000" b="0" i="0" u="none" strike="noStrike" kern="1200">
                <a:ln>
                  <a:noFill/>
                </a:ln>
                <a:latin typeface="Tahoma" pitchFamily="34"/>
                <a:ea typeface="Droid Sans Fallback" pitchFamily="2"/>
                <a:cs typeface="Lohit Hindi" pitchFamily="2"/>
              </a:rPr>
              <a:t>Opća gimnazija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FFB78F-ADC6-4471-8668-97A8F01CF187}" type="slidenum">
              <a:t>7</a:t>
            </a:fld>
            <a:endParaRPr lang="x-non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x-none" sz="2000" b="1">
                <a:latin typeface="Tahoma" pitchFamily="34"/>
              </a:rPr>
              <a:t>JU Mješovita srednja škola Lukavac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54920" y="648000"/>
            <a:ext cx="2088000" cy="2160000"/>
          </a:xfrm>
        </p:spPr>
      </p:pic>
      <p:sp>
        <p:nvSpPr>
          <p:cNvPr id="4" name="TextBox 3"/>
          <p:cNvSpPr txBox="1"/>
          <p:nvPr/>
        </p:nvSpPr>
        <p:spPr>
          <a:xfrm>
            <a:off x="2160000" y="1728000"/>
            <a:ext cx="7075440" cy="173627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1800" b="1" i="0" u="none" strike="noStrike" kern="1200">
                <a:ln>
                  <a:noFill/>
                </a:ln>
                <a:latin typeface="Tahoma" pitchFamily="34"/>
                <a:ea typeface="Droid Sans Fallback" pitchFamily="2"/>
                <a:cs typeface="Lohit Hindi" pitchFamily="2"/>
              </a:rPr>
              <a:t>Medicinska sestra-tehničar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1800" b="0" i="0" u="none" strike="noStrike" kern="1200">
                <a:ln>
                  <a:noFill/>
                </a:ln>
                <a:latin typeface="Tahoma" pitchFamily="34"/>
                <a:ea typeface="Droid Sans Fallback" pitchFamily="2"/>
                <a:cs typeface="Lohit Hindi" pitchFamily="2"/>
              </a:rPr>
              <a:t>je zanimanje koje podrazumjevaznanje i vještine u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1800" b="0" i="0" u="none" strike="noStrike" kern="1200">
                <a:ln>
                  <a:noFill/>
                </a:ln>
                <a:latin typeface="Tahoma" pitchFamily="34"/>
                <a:ea typeface="Droid Sans Fallback" pitchFamily="2"/>
                <a:cs typeface="Lohit Hindi" pitchFamily="2"/>
              </a:rPr>
              <a:t>liječenju i njegovanju bolesnih, ali i uprevenciji i zaštiti zdravlja.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x-none" sz="1800" b="0" i="0" u="none" strike="noStrike" kern="1200">
              <a:ln>
                <a:noFill/>
              </a:ln>
              <a:latin typeface="Tahoma" pitchFamily="34"/>
              <a:ea typeface="Droid Sans Fallback" pitchFamily="2"/>
              <a:cs typeface="Lohit Hindi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1800" b="0" i="0" u="none" strike="noStrike" kern="1200">
                <a:ln>
                  <a:noFill/>
                </a:ln>
                <a:latin typeface="Tahoma" pitchFamily="34"/>
                <a:ea typeface="Droid Sans Fallback" pitchFamily="2"/>
                <a:cs typeface="Lohit Hindi" pitchFamily="2"/>
              </a:rPr>
              <a:t>Medicinske sestre-tehničari rade na području unaprijeđenja zdravlja,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1800" b="0" i="0" u="none" strike="noStrike" kern="1200">
                <a:ln>
                  <a:noFill/>
                </a:ln>
                <a:latin typeface="Tahoma" pitchFamily="34"/>
                <a:ea typeface="Droid Sans Fallback" pitchFamily="2"/>
                <a:cs typeface="Lohit Hindi" pitchFamily="2"/>
              </a:rPr>
              <a:t>sprečavanja bolesti, liječenju i rehabilitaciji.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255B92-4E3A-41D3-9041-8CAE89693128}" type="slidenum">
              <a:t>8</a:t>
            </a:fld>
            <a:endParaRPr lang="x-non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x-none" sz="2000" b="1">
                <a:latin typeface="Tahoma" pitchFamily="34"/>
              </a:rPr>
              <a:t>JU Mješovita srednja škola Lukavac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02119" y="1296000"/>
            <a:ext cx="2787840" cy="1640160"/>
          </a:xfrm>
        </p:spPr>
      </p:pic>
      <p:pic>
        <p:nvPicPr>
          <p:cNvPr id="4" name="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120000" y="1296000"/>
            <a:ext cx="2787840" cy="1640160"/>
          </a:xfrm>
        </p:spPr>
      </p:pic>
      <p:pic>
        <p:nvPicPr>
          <p:cNvPr id="5" name=""/>
          <p:cNvPicPr>
            <a:picLocks noGrp="1" noChangeAspect="1"/>
          </p:cNvPicPr>
          <p:nvPr>
            <p:ph type="pic" idx="4294967295"/>
          </p:nvPr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6737040" y="3095279"/>
            <a:ext cx="1872000" cy="2170440"/>
          </a:xfrm>
        </p:spPr>
      </p:pic>
      <p:pic>
        <p:nvPicPr>
          <p:cNvPr id="6" name=""/>
          <p:cNvPicPr>
            <a:picLocks noGrp="1" noChangeAspect="1"/>
          </p:cNvPicPr>
          <p:nvPr>
            <p:ph type="pic" idx="4294967295"/>
          </p:nvPr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2448000" y="3096000"/>
            <a:ext cx="2088000" cy="2160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8177A74-CA06-4812-A2DD-3C161D2DFF76}" type="slidenum">
              <a:t>9</a:t>
            </a:fld>
            <a:endParaRPr lang="x-non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x-none" sz="2000" b="1">
                <a:latin typeface="Tahoma" pitchFamily="34"/>
              </a:rPr>
              <a:t>JU Mješovita srednja škola Lukavac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None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848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209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8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Clr>
                <a:srgbClr val="0066FF"/>
              </a:buClr>
              <a:buSzPct val="40000"/>
              <a:buFont typeface="StarSymbol"/>
              <a:buChar char="–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Clr>
                <a:srgbClr val="0066FF"/>
              </a:buClr>
              <a:buSzPct val="40000"/>
              <a:buFont typeface="StarSymbol"/>
              <a:buChar char="●"/>
              <a:defRPr lang="x-none" sz="1500" b="0" i="0" u="none" strike="noStrike" kern="1200">
                <a:ln>
                  <a:noFill/>
                </a:ln>
                <a:solidFill>
                  <a:srgbClr val="050505"/>
                </a:solidFill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>
              <a:buNone/>
            </a:pPr>
            <a:r>
              <a:rPr lang="x-none" sz="2000" b="1">
                <a:latin typeface="Tahoma" pitchFamily="34"/>
              </a:rPr>
              <a:t>Opća gimnazija </a:t>
            </a:r>
            <a:r>
              <a:rPr lang="x-none" sz="1800">
                <a:latin typeface="Tahoma" pitchFamily="34"/>
              </a:rPr>
              <a:t>je općeobrazovna srednja škola koja traje 4 godine. Svrha obrazovanja u gimnaziji je razviti kod učenika intelektualnu širinu potrebnu za nove spoznaje i djelovanja, te osposobiti ih za razložno i stvaralačko mišljenje i samostalno učenje.</a:t>
            </a:r>
          </a:p>
          <a:p>
            <a:pPr lvl="0">
              <a:buNone/>
            </a:pPr>
            <a:r>
              <a:rPr lang="x-none" sz="1800">
                <a:latin typeface="Tahoma" pitchFamily="34"/>
              </a:rPr>
              <a:t>Kao općeobrazovna škola gimnazija je prelazni stupanj k profesionalnom osposobljavanju na visokim školama te na fakultetima, tj. ona ne osposobljava učenike za neko posebno zanimanje već ih usmjerava na daljnje školovanje.</a:t>
            </a:r>
          </a:p>
          <a:p>
            <a:pPr lvl="0">
              <a:buNone/>
            </a:pPr>
            <a:endParaRPr lang="x-none" sz="2000">
              <a:latin typeface="Tahoma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533</Words>
  <Application>Microsoft Office PowerPoint</Application>
  <PresentationFormat>On-screen Show (4:3)</PresentationFormat>
  <Paragraphs>86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DNA</vt:lpstr>
      <vt:lpstr>JU Mješovita srednja škola Lukavac</vt:lpstr>
      <vt:lpstr>JU Mješovita srednja škola Lukavac</vt:lpstr>
      <vt:lpstr>JU Mješovita srednja škola Lukavac</vt:lpstr>
      <vt:lpstr>JU Mješovita srednja škola Lukavac</vt:lpstr>
      <vt:lpstr>JU Mješovita srednja škola Lukavac</vt:lpstr>
      <vt:lpstr>JU Mješovita srednja škola Lukavac</vt:lpstr>
      <vt:lpstr>JU Mješovita srednja škola Lukavac</vt:lpstr>
      <vt:lpstr>JU Mješovita srednja škola Lukavac</vt:lpstr>
      <vt:lpstr>JU Mješovita srednja škola Lukavac</vt:lpstr>
      <vt:lpstr>JU Mješovita srednja škola Lukavac</vt:lpstr>
      <vt:lpstr>JU Mješovita srednja škola Lukavac</vt:lpstr>
      <vt:lpstr>JU Mješovita srednja škola Lukavac</vt:lpstr>
      <vt:lpstr>JU Mješovita srednja škola Lukavac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</dc:title>
  <dc:creator>Asmir</dc:creator>
  <cp:lastModifiedBy>Asmir</cp:lastModifiedBy>
  <cp:revision>5</cp:revision>
  <dcterms:created xsi:type="dcterms:W3CDTF">2021-05-25T21:03:22Z</dcterms:created>
  <dcterms:modified xsi:type="dcterms:W3CDTF">2021-06-04T13:22:59Z</dcterms:modified>
</cp:coreProperties>
</file>